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379" r:id="rId4"/>
    <p:sldId id="339" r:id="rId5"/>
    <p:sldId id="338" r:id="rId6"/>
    <p:sldId id="340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80" r:id="rId35"/>
    <p:sldId id="369" r:id="rId36"/>
    <p:sldId id="378" r:id="rId37"/>
    <p:sldId id="377" r:id="rId38"/>
    <p:sldId id="370" r:id="rId39"/>
    <p:sldId id="371" r:id="rId40"/>
    <p:sldId id="372" r:id="rId41"/>
    <p:sldId id="373" r:id="rId42"/>
    <p:sldId id="374" r:id="rId43"/>
    <p:sldId id="375" r:id="rId44"/>
    <p:sldId id="27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0404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37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在这里可以把第九、十章的网页打开给学员看，说明学完本课后能够制作的网页效果，增加说服力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、说明网页编辑工具很多，讲解为什么使用</a:t>
            </a:r>
            <a:r>
              <a:rPr lang="en-US" altLang="zh-CN" dirty="0" err="1" smtClean="0"/>
              <a:t>WebStrom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、使用</a:t>
            </a:r>
            <a:r>
              <a:rPr lang="en-US" altLang="zh-CN" dirty="0" err="1" smtClean="0"/>
              <a:t>Webstrom</a:t>
            </a:r>
            <a:r>
              <a:rPr lang="zh-CN" altLang="en-US" dirty="0" smtClean="0"/>
              <a:t>编辑第一个网页，详细讲解</a:t>
            </a:r>
            <a:r>
              <a:rPr lang="en-US" altLang="zh-CN" dirty="0" err="1" smtClean="0"/>
              <a:t>Webstrom</a:t>
            </a:r>
            <a:r>
              <a:rPr lang="zh-CN" altLang="en-US" dirty="0" smtClean="0"/>
              <a:t>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、强调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标签都以“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 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”开始、“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&lt;/ 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”结束</a:t>
            </a:r>
            <a:endParaRPr lang="en-US" altLang="zh-CN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、说明网页基本结构中这几个标签的用法</a:t>
            </a:r>
            <a:endParaRPr lang="en-US" altLang="zh-CN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、网页中所有的内容都放在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&lt;body&gt;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&lt;/body&gt;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之间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、完整</a:t>
            </a:r>
            <a:r>
              <a:rPr lang="zh-CN" altLang="en-US" baseline="0" dirty="0" smtClean="0"/>
              <a:t>的网页基本结构介绍，说明各部分的作用</a:t>
            </a:r>
            <a:endParaRPr lang="en-US" altLang="zh-CN" baseline="0" dirty="0" smtClean="0"/>
          </a:p>
          <a:p>
            <a:r>
              <a:rPr lang="en-US" altLang="zh-CN" baseline="0" dirty="0" smtClean="0"/>
              <a:t>2</a:t>
            </a:r>
            <a:r>
              <a:rPr lang="zh-CN" altLang="en-US" baseline="0" dirty="0" smtClean="0"/>
              <a:t>、说明这是</a:t>
            </a:r>
            <a:r>
              <a:rPr lang="en-US" altLang="zh-CN" baseline="0" dirty="0" smtClean="0"/>
              <a:t>HTML5</a:t>
            </a:r>
            <a:r>
              <a:rPr lang="zh-CN" altLang="en-US" baseline="0" dirty="0" smtClean="0"/>
              <a:t>的声明方式（可以提及可能遇到其他声明头，说明是在其他的标准下）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baseline="0" dirty="0" smtClean="0"/>
              <a:t>详细讲解字符编码在网页中的作用，网页常用的字符编码有</a:t>
            </a:r>
            <a:r>
              <a:rPr lang="en-US" altLang="zh-CN" baseline="0" dirty="0" smtClean="0"/>
              <a:t>gb2312</a:t>
            </a:r>
            <a:r>
              <a:rPr lang="zh-CN" altLang="en-US" baseline="0" dirty="0" smtClean="0"/>
              <a:t>、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utf-8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，两者之间的区别。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、先讲解标题标签代码写法，说明标题标签在网页中的作用，通常用于标题或主题，体现标签语义化。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&lt;h1&gt;</a:t>
            </a:r>
            <a:r>
              <a:rPr lang="zh-CN" altLang="en-US" dirty="0" smtClean="0"/>
              <a:t>最大，</a:t>
            </a:r>
            <a:r>
              <a:rPr lang="en-US" altLang="zh-CN" dirty="0" smtClean="0"/>
              <a:t>&lt;h6&gt;</a:t>
            </a:r>
            <a:r>
              <a:rPr lang="zh-CN" altLang="en-US" dirty="0" smtClean="0"/>
              <a:t>最小，对比效果图讲解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、最后演示示例，演示效果图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、先讲解段落标签的代码，演示示例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：段落标签，查看效果图看段落标签的效果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、先讲解换行标签的代码，然后演示示例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：换行标签，查看效果图</a:t>
            </a:r>
            <a:r>
              <a:rPr lang="en-US" altLang="zh-CN" dirty="0" smtClean="0"/>
              <a:t>,</a:t>
            </a:r>
            <a:r>
              <a:rPr lang="zh-CN" altLang="en-US" dirty="0" smtClean="0"/>
              <a:t>看段落标签和换行标签的不同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、提一下标签的嵌套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先讲解水平线标签代码和用法，再看给出的例子中的代码，然后演示示例查看水平线在网页中的效果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先讲解字体样式标签代码和用法，再看给出的例子中的代码，然后演示示例查看加粗和斜体在网页中的效果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23CBDB-43F2-49A8-ABF4-3FF25421164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、在上一页的基础上演示注释的用法即可，让学员知道注释在网页中的作用就可以了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、特殊符号让演示其显示效果即可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教学指导：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、演示页面效果图，根据效果图说明制作需求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、讲解实现思路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、让学员自己完成练习，练习过程中教员要指导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、根据页面效果图讲解需求说明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、学员制作页面，教员巡回指导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、简单介绍网页中常用的这几种图片即可，</a:t>
            </a:r>
            <a:r>
              <a:rPr lang="en-US" altLang="zh-CN" dirty="0" smtClean="0"/>
              <a:t>BMP</a:t>
            </a:r>
            <a:r>
              <a:rPr lang="zh-CN" altLang="en-US" dirty="0" smtClean="0"/>
              <a:t>格式一带而过就可以了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、说明</a:t>
            </a:r>
            <a:r>
              <a:rPr lang="en-US" altLang="zh-CN" dirty="0" smtClean="0"/>
              <a:t>JPG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gif</a:t>
            </a:r>
            <a:r>
              <a:rPr lang="zh-CN" altLang="en-US" dirty="0" smtClean="0"/>
              <a:t>是网页中最常用的格式，</a:t>
            </a:r>
            <a:r>
              <a:rPr lang="en-US" altLang="zh-CN" dirty="0" smtClean="0"/>
              <a:t>PNG</a:t>
            </a:r>
            <a:r>
              <a:rPr lang="zh-CN" altLang="en-US" dirty="0" smtClean="0"/>
              <a:t>受浏览器兼容性的限制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、先讲解图像语法，对每个参数详细讲解，并且强调说明</a:t>
            </a:r>
            <a:r>
              <a:rPr lang="en-US" altLang="zh-CN" dirty="0" smtClean="0"/>
              <a:t>alt</a:t>
            </a:r>
            <a:r>
              <a:rPr lang="zh-CN" altLang="en-US" dirty="0" smtClean="0"/>
              <a:t>属性和</a:t>
            </a:r>
            <a:r>
              <a:rPr lang="en-US" altLang="zh-CN" dirty="0" smtClean="0"/>
              <a:t>title</a:t>
            </a:r>
            <a:r>
              <a:rPr lang="zh-CN" altLang="en-US" dirty="0" smtClean="0"/>
              <a:t>属性在什么情况下可以看到替代文字和提示文字，并且说明</a:t>
            </a:r>
            <a:r>
              <a:rPr lang="en-US" altLang="zh-CN" dirty="0" smtClean="0"/>
              <a:t>alt</a:t>
            </a:r>
            <a:r>
              <a:rPr lang="zh-CN" altLang="en-US" dirty="0" smtClean="0"/>
              <a:t>属性常和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配合使用。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、说明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标签的与之前学习的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/&gt;</a:t>
            </a:r>
            <a:r>
              <a:rPr lang="zh-CN" altLang="en-US" dirty="0" smtClean="0"/>
              <a:t>标签一样，不是成对的标签，直接在最后以“</a:t>
            </a:r>
            <a:r>
              <a:rPr lang="en-US" altLang="zh-CN" dirty="0" smtClean="0"/>
              <a:t>/</a:t>
            </a:r>
            <a:r>
              <a:rPr lang="zh-CN" altLang="en-US" dirty="0" smtClean="0"/>
              <a:t>”闭合，体现标签的语义化。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、语法讲完之后再一一对着参数讲解例子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、最后演示示例，并且改变路径或图像名称，让学员看到</a:t>
            </a:r>
            <a:r>
              <a:rPr lang="en-US" altLang="zh-CN" dirty="0" smtClean="0"/>
              <a:t>alt</a:t>
            </a:r>
            <a:r>
              <a:rPr lang="zh-CN" altLang="en-US" dirty="0" smtClean="0"/>
              <a:t>的作用，并且把鼠标放到图像上让学员看到</a:t>
            </a:r>
            <a:r>
              <a:rPr lang="en-US" altLang="zh-CN" dirty="0" smtClean="0"/>
              <a:t>title</a:t>
            </a:r>
            <a:r>
              <a:rPr lang="zh-CN" altLang="en-US" dirty="0" smtClean="0"/>
              <a:t>的提示文字，加深学员印像。</a:t>
            </a:r>
            <a:endParaRPr lang="zh-CN" altLang="en-US" dirty="0" smtClean="0"/>
          </a:p>
          <a:p>
            <a:pPr eaLnBrk="1" hangingPunct="1"/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、讲解语法，详细说明每个参数的用法，强调一下路径的表示方法，相对路径和绝对路径，说明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常用值为</a:t>
            </a:r>
            <a:r>
              <a:rPr lang="en-US" altLang="zh-CN" dirty="0" smtClean="0"/>
              <a:t>_self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_blank</a:t>
            </a:r>
            <a:r>
              <a:rPr lang="zh-CN" altLang="en-US" dirty="0" smtClean="0"/>
              <a:t>，还有其他值，以后用到再讲。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、讲解给出的例子代码，一个文本超链接一个图像超链接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、最后演示，只演示超链接效果即可，演示时更改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的参数，让学员看到目标窗口打开的不同位置。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从这里开始，学员第一次接触在网页中插入图片，说明图片经常保存在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或</a:t>
            </a:r>
            <a:r>
              <a:rPr lang="en-US" altLang="zh-CN" dirty="0" smtClean="0"/>
              <a:t>images</a:t>
            </a:r>
            <a:r>
              <a:rPr lang="zh-CN" altLang="en-US" dirty="0" smtClean="0"/>
              <a:t>目录下，以保证网站目录清淅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7FE78C-5C2A-4C5F-B7BD-7F8CAA7B8610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说明常见的超链接种类有这三种即可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、说明网站上使用最多的就是页面间链接，例如网站导航菜单、新闻列表、商品列表等链接，通常都是页面间链链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、演示页面间链接的效果</a:t>
            </a:r>
            <a:endParaRPr lang="en-US" altLang="zh-CN" dirty="0" smtClean="0"/>
          </a:p>
          <a:p>
            <a:pPr eaLnBrk="1" hangingPunct="1"/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、讲解时说明创建锚链接的两个步骤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、然后演示，详细演示创建锚链接的过程，代码的编写，以及跳转效果，两种跳转方式都要演示</a:t>
            </a:r>
            <a:endParaRPr lang="en-US" altLang="zh-CN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、说明这几种都是常用的功能性链接，例如在网上单击一些</a:t>
            </a:r>
            <a:r>
              <a:rPr lang="en-US" altLang="zh-CN" dirty="0" smtClean="0"/>
              <a:t>QQ</a:t>
            </a:r>
            <a:r>
              <a:rPr lang="zh-CN" altLang="en-US" dirty="0" smtClean="0"/>
              <a:t>图标直接弹出</a:t>
            </a:r>
            <a:r>
              <a:rPr lang="en-US" altLang="zh-CN" dirty="0" smtClean="0"/>
              <a:t>QQ</a:t>
            </a:r>
            <a:r>
              <a:rPr lang="zh-CN" altLang="en-US" dirty="0" smtClean="0"/>
              <a:t>对话框，或单击</a:t>
            </a:r>
            <a:r>
              <a:rPr lang="en-US" altLang="zh-CN" dirty="0" smtClean="0"/>
              <a:t>MSN</a:t>
            </a:r>
            <a:r>
              <a:rPr lang="zh-CN" altLang="en-US" dirty="0" smtClean="0"/>
              <a:t>图标直接弹出</a:t>
            </a:r>
            <a:r>
              <a:rPr lang="en-US" altLang="zh-CN" dirty="0" smtClean="0"/>
              <a:t>MSN</a:t>
            </a:r>
            <a:r>
              <a:rPr lang="zh-CN" altLang="en-US" dirty="0" smtClean="0"/>
              <a:t>对话框，这些都是使用了功能有性链接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、重点讲解邮件链接，讲解例子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、演示时讲解关键的代码，演示实现效果</a:t>
            </a:r>
            <a:endParaRPr lang="en-US" altLang="zh-CN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、讲解各自特性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、演示时讲解关键的代码，演示实现效果</a:t>
            </a:r>
            <a:endParaRPr lang="en-US" altLang="zh-CN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、讲解各自特性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、演示时讲解关键的代码，演示实现效果</a:t>
            </a:r>
            <a:endParaRPr lang="en-US" altLang="zh-CN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、讲解各自特性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、演示时讲解关键的代码，演示实现效果</a:t>
            </a:r>
            <a:endParaRPr lang="en-US" altLang="zh-CN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、根据页面效果图讲解需求说明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、学员制作页面，教员巡回指导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教学指导：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、演示页面效果图，根据效果图说明制作需求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、讲解实现思路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、让学员自己完成练习，练习过程中教员要指导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教学指导：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、演示页面效果图，根据效果图说明制作需求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、讲解实现思路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、让学员自己完成练习，练习过程中教员要指导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教学指导；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zh-CN" altLang="en-US" smtClean="0">
                <a:ea typeface="宋体" panose="02010600030101010101" pitchFamily="2" charset="-122"/>
              </a:rPr>
              <a:t>总结部分</a:t>
            </a:r>
            <a:r>
              <a:rPr lang="zh-CN" altLang="zh-CN" smtClean="0">
                <a:ea typeface="宋体" panose="02010600030101010101" pitchFamily="2" charset="-122"/>
              </a:rPr>
              <a:t>主要达到以下几个目的：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1</a:t>
            </a:r>
            <a:r>
              <a:rPr lang="zh-CN" altLang="en-US" smtClean="0">
                <a:ea typeface="宋体" panose="02010600030101010101" pitchFamily="2" charset="-122"/>
              </a:rPr>
              <a:t>、</a:t>
            </a:r>
            <a:r>
              <a:rPr lang="zh-CN" altLang="zh-CN" b="1" smtClean="0">
                <a:ea typeface="宋体" panose="02010600030101010101" pitchFamily="2" charset="-122"/>
              </a:rPr>
              <a:t>回顾内容</a:t>
            </a:r>
            <a:r>
              <a:rPr lang="zh-CN" altLang="en-US" b="1" smtClean="0">
                <a:ea typeface="宋体" panose="02010600030101010101" pitchFamily="2" charset="-122"/>
              </a:rPr>
              <a:t>。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注意与</a:t>
            </a:r>
            <a:r>
              <a:rPr lang="zh-CN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与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本章任务和目标</a:t>
            </a:r>
            <a:r>
              <a:rPr lang="zh-CN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不一样。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本章任务和目标是</a:t>
            </a:r>
            <a:r>
              <a:rPr lang="zh-CN" altLang="zh-CN" smtClean="0">
                <a:ea typeface="宋体" panose="02010600030101010101" pitchFamily="2" charset="-122"/>
              </a:rPr>
              <a:t>是强调</a:t>
            </a:r>
            <a:r>
              <a:rPr lang="zh-CN" altLang="en-US" smtClean="0">
                <a:ea typeface="宋体" panose="02010600030101010101" pitchFamily="2" charset="-122"/>
              </a:rPr>
              <a:t>内容概貌，学到技术，告知要学习什么；总结时，</a:t>
            </a:r>
            <a:r>
              <a:rPr lang="zh-CN" altLang="zh-CN" smtClean="0">
                <a:ea typeface="宋体" panose="02010600030101010101" pitchFamily="2" charset="-122"/>
              </a:rPr>
              <a:t>要格外强调观点，把每一</a:t>
            </a:r>
            <a:r>
              <a:rPr lang="zh-CN" altLang="en-US" smtClean="0">
                <a:ea typeface="宋体" panose="02010600030101010101" pitchFamily="2" charset="-122"/>
              </a:rPr>
              <a:t>个知识点</a:t>
            </a:r>
            <a:r>
              <a:rPr lang="zh-CN" altLang="zh-CN" smtClean="0">
                <a:ea typeface="宋体" panose="02010600030101010101" pitchFamily="2" charset="-122"/>
              </a:rPr>
              <a:t>的观点</a:t>
            </a:r>
            <a:r>
              <a:rPr lang="zh-CN" altLang="en-US" smtClean="0">
                <a:ea typeface="宋体" panose="02010600030101010101" pitchFamily="2" charset="-122"/>
              </a:rPr>
              <a:t>结论</a:t>
            </a:r>
            <a:r>
              <a:rPr lang="zh-CN" altLang="zh-CN" smtClean="0">
                <a:ea typeface="宋体" panose="02010600030101010101" pitchFamily="2" charset="-122"/>
              </a:rPr>
              <a:t>都尽量突出出来。</a:t>
            </a:r>
            <a:endParaRPr lang="en-US" altLang="zh-CN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b="1" smtClean="0">
                <a:ea typeface="宋体" panose="02010600030101010101" pitchFamily="2" charset="-122"/>
              </a:rPr>
              <a:t>2</a:t>
            </a:r>
            <a:r>
              <a:rPr lang="zh-CN" altLang="en-US" b="1" smtClean="0">
                <a:ea typeface="宋体" panose="02010600030101010101" pitchFamily="2" charset="-122"/>
              </a:rPr>
              <a:t>、</a:t>
            </a:r>
            <a:r>
              <a:rPr lang="zh-CN" altLang="zh-CN" b="1" smtClean="0">
                <a:ea typeface="宋体" panose="02010600030101010101" pitchFamily="2" charset="-122"/>
              </a:rPr>
              <a:t>整理逻辑</a:t>
            </a:r>
            <a:r>
              <a:rPr lang="zh-CN" altLang="en-US" b="1" smtClean="0">
                <a:ea typeface="宋体" panose="02010600030101010101" pitchFamily="2" charset="-122"/>
              </a:rPr>
              <a:t>。</a:t>
            </a:r>
            <a:r>
              <a:rPr lang="zh-CN" altLang="zh-CN" smtClean="0">
                <a:ea typeface="宋体" panose="02010600030101010101" pitchFamily="2" charset="-122"/>
              </a:rPr>
              <a:t>还应该把观点之间的逻辑联系梳理出来</a:t>
            </a:r>
            <a:r>
              <a:rPr lang="zh-CN" altLang="en-US" smtClean="0">
                <a:ea typeface="宋体" panose="02010600030101010101" pitchFamily="2" charset="-122"/>
              </a:rPr>
              <a:t>。</a:t>
            </a:r>
            <a:r>
              <a:rPr lang="zh-CN" altLang="zh-CN" smtClean="0">
                <a:ea typeface="宋体" panose="02010600030101010101" pitchFamily="2" charset="-122"/>
              </a:rPr>
              <a:t>从而使</a:t>
            </a:r>
            <a:r>
              <a:rPr lang="zh-CN" altLang="en-US" smtClean="0">
                <a:ea typeface="宋体" panose="02010600030101010101" pitchFamily="2" charset="-122"/>
              </a:rPr>
              <a:t>知识</a:t>
            </a:r>
            <a:r>
              <a:rPr lang="zh-CN" altLang="zh-CN" smtClean="0">
                <a:ea typeface="宋体" panose="02010600030101010101" pitchFamily="2" charset="-122"/>
              </a:rPr>
              <a:t>系统化、逻辑化。要帮助</a:t>
            </a:r>
            <a:r>
              <a:rPr lang="zh-CN" altLang="en-US" smtClean="0">
                <a:ea typeface="宋体" panose="02010600030101010101" pitchFamily="2" charset="-122"/>
              </a:rPr>
              <a:t>学员</a:t>
            </a:r>
            <a:r>
              <a:rPr lang="zh-CN" altLang="zh-CN" smtClean="0">
                <a:ea typeface="宋体" panose="02010600030101010101" pitchFamily="2" charset="-122"/>
              </a:rPr>
              <a:t>整清逻辑是总结的一大任务</a:t>
            </a:r>
            <a:r>
              <a:rPr lang="zh-CN" altLang="en-US" smtClean="0">
                <a:ea typeface="宋体" panose="02010600030101010101" pitchFamily="2" charset="-122"/>
              </a:rPr>
              <a:t>。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B0B1C-76B9-403A-B144-E528BFF3212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这里仅看一下页面完成的效果图，“制作聚美优品新手指南页面”可以打开网页，让学员看完整的页面效果图，说明制作出这样的页面，需要学习的基本内容，强调本章的重点，也可以把强调本章重点内容放在下一页讲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强调：本页标注的两个难点其实并不难，只是相对本章其他内容稍微有点难度，这两个难点也是制作网页最常使用的标签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/>
              <a:t>1 </a:t>
            </a:r>
            <a:r>
              <a:rPr lang="zh-CN" altLang="en-US" dirty="0" smtClean="0"/>
              <a:t>网页的组成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/>
              <a:t>2 </a:t>
            </a:r>
            <a:r>
              <a:rPr lang="zh-CN" altLang="en-US" dirty="0" smtClean="0"/>
              <a:t>标签作用是什么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/>
              <a:t>3 </a:t>
            </a:r>
            <a:r>
              <a:rPr lang="zh-CN" altLang="en-US" dirty="0" smtClean="0"/>
              <a:t>浏览器打开后，会从上到下解释这些代码，并呈现相应的效果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：</a:t>
            </a:r>
            <a:r>
              <a:rPr lang="en-US" sz="1200" dirty="0" smtClean="0"/>
              <a:t>Hyper Text Markup Language</a:t>
            </a:r>
            <a:r>
              <a:rPr lang="zh-CN" altLang="en-US" sz="1200" dirty="0" smtClean="0"/>
              <a:t>超文本标记语言</a:t>
            </a:r>
            <a:endParaRPr lang="en-US" altLang="zh-CN" sz="1200" dirty="0" smtClean="0"/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超文本标记语言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1993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月互联网工程工作小组工作案发布（并非标准）</a:t>
            </a:r>
            <a:endParaRPr lang="zh-CN" altLang="en-US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HTML2.0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1995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月作为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RFC1866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发布，在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RFC2854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于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月发布之后被宣布过时。</a:t>
            </a:r>
            <a:endParaRPr lang="zh-CN" altLang="en-US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HTML3.2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1996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14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日，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W3C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推荐标准</a:t>
            </a:r>
            <a:endParaRPr lang="zh-CN" altLang="en-US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HTML4.0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1997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18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日，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W3C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推荐标准</a:t>
            </a:r>
            <a:endParaRPr lang="zh-CN" altLang="en-US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HTML4.01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（微小改进）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1999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24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日，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W3C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推荐标准，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日发布基本严格的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HTML4.01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语法，是国标标准化组织和国际电工委员会的标准</a:t>
            </a:r>
            <a:endParaRPr lang="zh-CN" altLang="en-US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XHTML1.0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发布于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日，是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W3C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推荐标准，后来经过修订于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8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日重新发布</a:t>
            </a:r>
            <a:endParaRPr lang="zh-CN" altLang="en-US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XHTML1.1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日发布</a:t>
            </a:r>
            <a:endParaRPr lang="zh-CN" altLang="en-US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XHTML2.0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W3C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的工作草案，由于改动过大，学习这个新技术的成本过高而最终胎死腹中，因此，现在最常用的还是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XHTML1.0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标准。</a:t>
            </a:r>
            <a:endParaRPr lang="zh-CN" altLang="en-US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目前最新的版本为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，它是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2004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年被提出，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2007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年被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W3C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接纳并成立新的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工作团队，</a:t>
            </a:r>
            <a:endParaRPr lang="en-US" altLang="zh-CN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2008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日公布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第一份正式草案，</a:t>
            </a:r>
            <a:endParaRPr lang="en-US" altLang="zh-CN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2012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规范正式定稿，</a:t>
            </a:r>
            <a:endParaRPr lang="en-US" altLang="zh-CN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2013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日，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HTML5.1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正式草案公布。</a:t>
            </a:r>
            <a:endParaRPr lang="en-US" altLang="zh-CN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 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作为最新版本，提供了一些新的元素和一些有趣的新特性，同时也建立了一些新的规则。这些元素、特性和规则的建立，提供了许多新的网页功能，如使用网页实现动态渲染图形、图表、图像和动画，以及不需要安装任何插件直接使用网页播放视频等。目前企业开发中也在增大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的力度</a:t>
            </a:r>
            <a:endParaRPr lang="zh-CN" altLang="en-US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世界知名浏览器厂商对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的支持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通过对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Internet Explorer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Google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Firefox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Safari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Opera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等主要的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Web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浏览器发展策略调查，发现他们都在支持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上采取措施。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微软：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2010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日，微软于拉斯维加斯市举行的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MIX10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技术大会上宣布已推出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IE9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浏览器开发者预览版。此版本将更多的支持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CSS3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SVG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等互联网浏览通用标准。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Google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2010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19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日，谷歌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Gears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项目经理伊安一费特通过博客宣布，谷歌将放弃对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Gears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浏览器插件项目的支持，以此重点开发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项目。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苹果：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2010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日，苹果在开发者大会的会后发布了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Safari 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，这款浏览器支持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个以上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新技术，包括全屏播放、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视频、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地理位置、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的形式验证等功能。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Opera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2010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Opera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软件公司首席技术官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Hakon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Wium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Lie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先生在访华之际，接受中国软件资讯网等少数几家媒体采访，他认为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CSS3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将是全球互联网发展的未来趋势。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Mozilla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2010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Mozilla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基金会发布了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Firefox 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浏览器的第一个测试版，从官方文档看，它对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是完全级别的支持。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以上证据表明，目前这些浏览器已经纷纷朝着支持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、结合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的方向迈进，因此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已经被广泛的推行开来。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．市场的需求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现在的市场已经迫不及待的要求有一个统一的互联网通用标准。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之前的情况是，由于各浏览器之间的不统一，光是修改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Web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浏览器之间的由于兼容性而引起的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bug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就浪费了大量的时间。而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的目标就是将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Web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带入一个成熟的应用平台，在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平台上，视频、音频、图像、动画以及同电脑的交互都被标准化。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．跨平台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可以做到跨平台开发，用户只用打开浏览器即可访问应用，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网站、各种移动设备、插件等核心代码就可以不需要重复编写，极大的减少了开发人员的工作量。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、讲解</a:t>
            </a:r>
            <a:r>
              <a:rPr lang="en-US" altLang="zh-CN" dirty="0" smtClean="0"/>
              <a:t>W3C</a:t>
            </a:r>
            <a:r>
              <a:rPr lang="zh-CN" altLang="en-US" dirty="0" smtClean="0"/>
              <a:t>是什么，强调会出现在面试中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、有什么用，演示示例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768387"/>
            <a:ext cx="12191999" cy="243528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Group 27"/>
          <p:cNvGrpSpPr/>
          <p:nvPr/>
        </p:nvGrpSpPr>
        <p:grpSpPr bwMode="auto">
          <a:xfrm>
            <a:off x="760215" y="3942246"/>
            <a:ext cx="287337" cy="2120900"/>
            <a:chOff x="431" y="1525"/>
            <a:chExt cx="181" cy="1336"/>
          </a:xfrm>
        </p:grpSpPr>
        <p:sp>
          <p:nvSpPr>
            <p:cNvPr id="12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03090" y="4114005"/>
            <a:ext cx="10381059" cy="1769100"/>
            <a:chOff x="903090" y="4114005"/>
            <a:chExt cx="10381059" cy="1769100"/>
          </a:xfrm>
          <a:solidFill>
            <a:schemeClr val="accent3"/>
          </a:solidFill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90309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903090" y="4114005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903090" y="574023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35945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4359450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7828149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7828149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1139687" y="4116727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" name="Group 27"/>
          <p:cNvGrpSpPr/>
          <p:nvPr/>
        </p:nvGrpSpPr>
        <p:grpSpPr bwMode="auto">
          <a:xfrm flipH="1">
            <a:off x="11144448" y="3942246"/>
            <a:ext cx="287337" cy="2120900"/>
            <a:chOff x="431" y="1525"/>
            <a:chExt cx="181" cy="1336"/>
          </a:xfrm>
        </p:grpSpPr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688982" y="4445030"/>
            <a:ext cx="6809273" cy="109171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99990" y="4388273"/>
            <a:ext cx="3328988" cy="1825625"/>
          </a:xfrm>
          <a:prstGeom prst="rect">
            <a:avLst/>
          </a:prstGeom>
          <a:solidFill>
            <a:schemeClr val="accent4"/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148948" y="4426374"/>
            <a:ext cx="7290383" cy="1754326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6536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728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728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768387"/>
            <a:ext cx="12191999" cy="243528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27"/>
          <p:cNvGrpSpPr/>
          <p:nvPr/>
        </p:nvGrpSpPr>
        <p:grpSpPr bwMode="auto">
          <a:xfrm>
            <a:off x="760215" y="3942246"/>
            <a:ext cx="287337" cy="2120900"/>
            <a:chOff x="431" y="1525"/>
            <a:chExt cx="181" cy="1336"/>
          </a:xfrm>
        </p:grpSpPr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03090" y="4114005"/>
            <a:ext cx="10381059" cy="1769100"/>
            <a:chOff x="903090" y="4114005"/>
            <a:chExt cx="10381059" cy="1769100"/>
          </a:xfrm>
          <a:solidFill>
            <a:schemeClr val="accent3"/>
          </a:solidFill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90309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903090" y="4114005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903090" y="574023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435945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359450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7828149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7828149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1139687" y="4116727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" name="Group 27"/>
          <p:cNvGrpSpPr/>
          <p:nvPr/>
        </p:nvGrpSpPr>
        <p:grpSpPr bwMode="auto">
          <a:xfrm flipH="1">
            <a:off x="11144448" y="3942246"/>
            <a:ext cx="287337" cy="2120900"/>
            <a:chOff x="431" y="1525"/>
            <a:chExt cx="181" cy="1336"/>
          </a:xfrm>
        </p:grpSpPr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88982" y="4465929"/>
            <a:ext cx="6809273" cy="1089529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74786" y="215454"/>
            <a:ext cx="216000" cy="402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215454"/>
            <a:ext cx="216000" cy="402166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38833" y="215454"/>
            <a:ext cx="402166" cy="40216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930338" y="215454"/>
            <a:ext cx="6261662" cy="402166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67491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67491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27511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3912" y="365125"/>
            <a:ext cx="8298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577647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ll dir="lu"/>
  </p:transition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hyperlink" Target="01%20ToTeacher/01%20&#35838;&#20013;&#29702;&#35770;&#28436;&#31034;&#26696;&#20363;/&#31034;&#20363;1&#65306;&#25105;&#30340;&#31532;&#19968;&#20010;&#32593;&#39029;/my_firstPage.html" TargetMode="Externa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hyperlink" Target="01%20ToTeacher/01%20&#35838;&#20013;&#29702;&#35770;&#28436;&#31034;&#26696;&#20363;/&#31034;&#20363;2&#65306;&#19981;&#21516;&#30340;&#31561;&#32423;&#26631;&#39064;&#26631;&#31614;&#23545;&#27604;/index.html" TargetMode="Externa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hyperlink" Target="01%20ToTeacher/01%20&#35838;&#20013;&#29702;&#35770;&#28436;&#31034;&#26696;&#20363;/&#31034;&#20363;3&#65306;&#27573;&#33853;&#26631;&#31614;/index.html" TargetMode="Externa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hyperlink" Target="01%20ToTeacher/01%20&#35838;&#20013;&#29702;&#35770;&#28436;&#31034;&#26696;&#20363;/&#31034;&#20363;4&#65306;&#25442;&#34892;&#26631;&#31614;/index.html" TargetMode="External"/><Relationship Id="rId2" Type="http://schemas.openxmlformats.org/officeDocument/2006/relationships/image" Target="../media/image18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hyperlink" Target="01%20ToTeacher/01%20&#35838;&#20013;&#29702;&#35770;&#28436;&#31034;&#26696;&#20363;/&#31034;&#20363;5&#65306;&#27700;&#24179;&#32447;&#26631;&#31614;/index.html" TargetMode="External"/><Relationship Id="rId2" Type="http://schemas.openxmlformats.org/officeDocument/2006/relationships/image" Target="../media/image18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hyperlink" Target="01%20ToTeacher/01%20&#35838;&#20013;&#29702;&#35770;&#28436;&#31034;&#26696;&#20363;/&#31034;&#20363;6&#65306;&#23383;&#20307;&#26679;&#24335;&#26631;&#31614;/index.html" TargetMode="Externa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hyperlink" Target="01%20ToTeacher/01%20&#35838;&#20013;&#29702;&#35770;&#28436;&#31034;&#26696;&#20363;/&#31034;&#20363;7&#65306;&#27880;&#37322;&#21644;&#29305;&#27530;&#31526;&#21495;/index.html" TargetMode="Externa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hyperlink" Target="01%20ToTeacher/01%20&#35838;&#20013;&#29702;&#35770;&#28436;&#31034;&#26696;&#20363;/&#31034;&#20363;8&#65306;&#22270;&#20687;/yingtao.html" TargetMode="Externa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hyperlink" Target="01%20ToTeacher/01%20&#35838;&#20013;&#29702;&#35770;&#28436;&#31034;&#26696;&#20363;/&#31034;&#20363;9&#65306;&#36229;&#38142;&#25509;&#30340;&#24212;&#29992;/detail.html" TargetMode="Externa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hyperlink" Target="01%20ToTeacher/01%20&#35838;&#20013;&#29702;&#35770;&#28436;&#31034;&#26696;&#20363;/&#31034;&#20363;10&#65306;&#39029;&#38754;&#38388;&#38142;&#25509;/index.html" TargetMode="Externa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hyperlink" Target="01%20ToTeacher/01%20&#35838;&#20013;&#29702;&#35770;&#28436;&#31034;&#26696;&#20363;/&#31034;&#20363;11&#65306;&#38170;&#38142;&#25509;/index.html" TargetMode="Externa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hyperlink" Target="01%20ToTeacher/01%20&#35838;&#20013;&#29702;&#35770;&#28436;&#31034;&#26696;&#20363;/&#31034;&#20363;12&#65306;qq&#37038;&#31665;&#38142;&#25509;/new_file.html" TargetMode="External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hyperlink" Target="01%20ToTeacher/01%20&#35838;&#20013;&#29702;&#35770;&#28436;&#31034;&#26696;&#20363;/&#31034;&#20363;13&#65306;&#22359;&#20803;&#32032;&#21644;&#34892;&#20869;&#20803;&#32032;/index.html" TargetMode="External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hyperlink" Target="01%20ToTeacher/01%20&#35838;&#20013;&#29702;&#35770;&#28436;&#31034;&#26696;&#20363;/&#31034;&#20363;14&#65306;&#26032;&#30340;H5&#20803;&#32032;/h5.html" TargetMode="External"/><Relationship Id="rId1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hyperlink" Target="01%20ToTeacher/01%20&#35838;&#20013;&#29702;&#35770;&#28436;&#31034;&#26696;&#20363;/&#31034;&#20363;14&#65306;&#26032;&#30340;H5&#20803;&#32032;/h5.html" TargetMode="External"/><Relationship Id="rId1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32.jpe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3625" y="4445000"/>
            <a:ext cx="10069830" cy="1091565"/>
          </a:xfrm>
        </p:spPr>
        <p:txBody>
          <a:bodyPr>
            <a:norm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初始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HTML5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及开发工具介绍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的发展史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的发展史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肘形连接符 41"/>
          <p:cNvCxnSpPr/>
          <p:nvPr/>
        </p:nvCxnSpPr>
        <p:spPr bwMode="auto">
          <a:xfrm rot="10800000" flipV="1">
            <a:off x="1773294" y="5643578"/>
            <a:ext cx="1357322" cy="4286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肘形连接符 51"/>
          <p:cNvCxnSpPr/>
          <p:nvPr/>
        </p:nvCxnSpPr>
        <p:spPr bwMode="auto">
          <a:xfrm rot="10800000" flipV="1">
            <a:off x="2595538" y="5214950"/>
            <a:ext cx="1357322" cy="4286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肘形连接符 52"/>
          <p:cNvCxnSpPr/>
          <p:nvPr/>
        </p:nvCxnSpPr>
        <p:spPr bwMode="auto">
          <a:xfrm rot="10800000" flipV="1">
            <a:off x="3630682" y="4786322"/>
            <a:ext cx="1357322" cy="4286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肘形连接符 53"/>
          <p:cNvCxnSpPr/>
          <p:nvPr/>
        </p:nvCxnSpPr>
        <p:spPr bwMode="auto">
          <a:xfrm rot="10800000" flipV="1">
            <a:off x="4595802" y="4357694"/>
            <a:ext cx="1357322" cy="4286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肘形连接符 54"/>
          <p:cNvCxnSpPr/>
          <p:nvPr/>
        </p:nvCxnSpPr>
        <p:spPr bwMode="auto">
          <a:xfrm rot="10800000" flipV="1">
            <a:off x="5559508" y="3929066"/>
            <a:ext cx="1357322" cy="4286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肘形连接符 55"/>
          <p:cNvCxnSpPr/>
          <p:nvPr/>
        </p:nvCxnSpPr>
        <p:spPr bwMode="auto">
          <a:xfrm rot="10800000" flipV="1">
            <a:off x="6524628" y="3500438"/>
            <a:ext cx="1357322" cy="4286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肘形连接符 56"/>
          <p:cNvCxnSpPr/>
          <p:nvPr/>
        </p:nvCxnSpPr>
        <p:spPr bwMode="auto">
          <a:xfrm rot="10800000" flipV="1">
            <a:off x="7702648" y="3071810"/>
            <a:ext cx="1357322" cy="4286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肘形连接符 57"/>
          <p:cNvCxnSpPr/>
          <p:nvPr/>
        </p:nvCxnSpPr>
        <p:spPr bwMode="auto">
          <a:xfrm rot="10800000" flipV="1">
            <a:off x="8739206" y="2643182"/>
            <a:ext cx="1357354" cy="4286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1656301" y="6060064"/>
            <a:ext cx="89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1993-6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16178" y="4071942"/>
            <a:ext cx="490220" cy="1869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超文本标记语言</a:t>
            </a:r>
            <a:endParaRPr lang="zh-CN" altLang="en-US" sz="20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402437" y="5643578"/>
            <a:ext cx="102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1995-11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01922" y="5214950"/>
            <a:ext cx="112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HTML2.0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11417" y="4845618"/>
            <a:ext cx="112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HTML3.2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02054" y="5214950"/>
            <a:ext cx="122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1996-1-14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67174" y="4429132"/>
            <a:ext cx="112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HTML4.0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202186" y="4798464"/>
            <a:ext cx="1351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1997-12-18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59442" y="3988362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HTML4.01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34910" y="4357694"/>
            <a:ext cx="1351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1999-12-24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53124" y="3571876"/>
            <a:ext cx="1275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XHTML1.0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217085" y="3929066"/>
            <a:ext cx="122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2000-1-26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59706" y="3143248"/>
            <a:ext cx="1275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XHTML1.1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52229" y="3512580"/>
            <a:ext cx="122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2001-5-31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67702" y="2714620"/>
            <a:ext cx="1275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XHTML2.0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345722" y="2285992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HTML5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345722" y="27146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2013-5-6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>
            <a:stCxn id="80" idx="2"/>
          </p:cNvCxnSpPr>
          <p:nvPr/>
        </p:nvCxnSpPr>
        <p:spPr>
          <a:xfrm rot="16200000" flipH="1">
            <a:off x="9190865" y="1791385"/>
            <a:ext cx="734384" cy="219616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0" name="AutoShape 6"/>
          <p:cNvSpPr>
            <a:spLocks noChangeArrowheads="1"/>
          </p:cNvSpPr>
          <p:nvPr/>
        </p:nvSpPr>
        <p:spPr bwMode="auto">
          <a:xfrm>
            <a:off x="8531855" y="1125849"/>
            <a:ext cx="1831822" cy="40815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目前网页中常用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9267177" y="2292064"/>
            <a:ext cx="1149303" cy="35718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3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HTML5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的优势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世界知名浏览器厂商对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HTML5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微软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Google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苹果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Opera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Mozilla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市场的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需求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跨平台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W3C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标准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W3C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orld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ide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eb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onsortium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（万维网联盟）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成立于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1994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年，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技术领域最权威和具影响力的国际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中立性技术标准机构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http://www.w3.org/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http://www.chinaw3c.org/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W3C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标准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包括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结构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化标准语言（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XHTML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XML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表现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标准语言（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行为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标准（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DOM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ECMAScript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网页编辑工具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记事本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Dreamweaver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</a:rPr>
              <a:t>WebStorm</a:t>
            </a:r>
            <a:endParaRPr lang="en-US" altLang="zh-CN" dirty="0" err="1" smtClean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 err="1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</a:rPr>
              <a:t>HBuilder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590090" y="1384588"/>
            <a:ext cx="780288" cy="655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67" y="2433340"/>
            <a:ext cx="1547432" cy="67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yaling.he\Desktop\2016-11-23_17112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902" y="3502703"/>
            <a:ext cx="925934" cy="99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570" y="4653915"/>
            <a:ext cx="850900" cy="1155700"/>
          </a:xfrm>
          <a:prstGeom prst="rect">
            <a:avLst/>
          </a:prstGeom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基本结构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网页基本结构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AutoShape 4"/>
          <p:cNvSpPr>
            <a:spLocks noChangeArrowheads="1"/>
          </p:cNvSpPr>
          <p:nvPr/>
        </p:nvSpPr>
        <p:spPr bwMode="auto">
          <a:xfrm>
            <a:off x="4059532" y="1589936"/>
            <a:ext cx="7000924" cy="350046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marL="176530" lvl="1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175895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6530" lvl="1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175895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&lt;head&gt;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6530" lvl="1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175895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&lt;title&gt;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我的第一个网页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6530" lvl="1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175895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&lt;/head&gt;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6530" lvl="1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175895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&lt;body&gt;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6530" lvl="1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175895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我的第一个网页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6530" lvl="1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175895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&lt;/body&gt;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6530" lvl="1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175895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4273846" y="2161440"/>
            <a:ext cx="3643338" cy="107157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4273846" y="3375886"/>
            <a:ext cx="3643338" cy="114300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10800000" flipV="1">
            <a:off x="7917184" y="2590068"/>
            <a:ext cx="500066" cy="1456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10800000" flipV="1">
            <a:off x="7917184" y="3940526"/>
            <a:ext cx="500066" cy="1456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AutoShape 6"/>
          <p:cNvSpPr>
            <a:spLocks noChangeArrowheads="1"/>
          </p:cNvSpPr>
          <p:nvPr/>
        </p:nvSpPr>
        <p:spPr bwMode="auto">
          <a:xfrm>
            <a:off x="8345812" y="2376225"/>
            <a:ext cx="1142212" cy="40815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网页头部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AutoShape 6"/>
          <p:cNvSpPr>
            <a:spLocks noChangeArrowheads="1"/>
          </p:cNvSpPr>
          <p:nvPr/>
        </p:nvSpPr>
        <p:spPr bwMode="auto">
          <a:xfrm>
            <a:off x="8345812" y="3717345"/>
            <a:ext cx="1142212" cy="40815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主体部分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AutoShape 11"/>
          <p:cNvSpPr>
            <a:spLocks noChangeArrowheads="1"/>
          </p:cNvSpPr>
          <p:nvPr/>
        </p:nvSpPr>
        <p:spPr bwMode="gray">
          <a:xfrm>
            <a:off x="3829913" y="5178776"/>
            <a:ext cx="7460332" cy="998421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body&gt;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&lt;/body&gt;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等成对的标签，分别叫开放标签和闭合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单独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呈现的标签（空元素），如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>
                <a:latin typeface="微软雅黑" panose="020B0503020204020204" charset="-122"/>
                <a:ea typeface="微软雅黑" panose="020B0503020204020204" charset="-122"/>
              </a:rPr>
              <a:t>hr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/&gt; 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；意为用 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/ 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来关闭空元素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组合 18"/>
          <p:cNvGrpSpPr/>
          <p:nvPr/>
        </p:nvGrpSpPr>
        <p:grpSpPr bwMode="auto">
          <a:xfrm>
            <a:off x="3140913" y="6286846"/>
            <a:ext cx="5361582" cy="428625"/>
            <a:chOff x="3143240" y="5143512"/>
            <a:chExt cx="5361619" cy="428628"/>
          </a:xfrm>
          <a:solidFill>
            <a:schemeClr val="tx1"/>
          </a:solidFill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4378383" y="5202150"/>
              <a:ext cx="3533364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demo1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：我的第一个网页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 bldLvl="0" animBg="1"/>
      <p:bldP spid="34" grpId="0" bldLvl="0" animBg="1"/>
      <p:bldP spid="35" grpId="0" bldLvl="0" animBg="1"/>
      <p:bldP spid="38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网页基本信息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3-1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DOCTYPE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声明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2135560" y="2668089"/>
            <a:ext cx="8280400" cy="368807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&lt;!DOCTYPE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&lt;head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lang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="en"&gt;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&lt;meta charset="utf-8"/&gt;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&lt;title&gt;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我的第一个网页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&lt;/head&gt;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&lt;body&gt;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我的第一个网页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&lt;/body&gt;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2135560" y="2668166"/>
            <a:ext cx="7643866" cy="41950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5981547" y="3071320"/>
            <a:ext cx="2286000" cy="714958"/>
          </a:xfrm>
          <a:prstGeom prst="wedgeRoundRectCallout">
            <a:avLst>
              <a:gd name="adj1" fmla="val -88586"/>
              <a:gd name="adj2" fmla="val -62870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告诉浏览器使用什么规范</a:t>
            </a:r>
            <a:endParaRPr lang="zh-CN" altLang="en-US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14" grpId="0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 descr="C:\Users\Administrator\Documents\Tencent Files\577897090\Image\C2C\F1~@E5ET}8M9O9[L[%5{VTU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45826" y="4505498"/>
            <a:ext cx="5953125" cy="2119746"/>
          </a:xfrm>
          <a:prstGeom prst="rect">
            <a:avLst/>
          </a:prstGeom>
          <a:noFill/>
        </p:spPr>
      </p:pic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网页基本信息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3-2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&lt;title&gt;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3972283" y="2578883"/>
            <a:ext cx="3763961" cy="117030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&lt;title&gt;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我的第一个网页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6574971" y="3326674"/>
            <a:ext cx="2278084" cy="139495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网页基本信息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3-3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&lt;meta&gt;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2045335" y="2417763"/>
            <a:ext cx="8121679" cy="188975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&lt;meta charset="UTF-8" 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/&gt;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&lt;meta name="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keywords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 content="Hello" /&gt;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&lt;meta name="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description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 content="Hello……" /&gt;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958367" y="2533639"/>
            <a:ext cx="864096" cy="285752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477832" y="4605024"/>
            <a:ext cx="1372082" cy="40815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搜索关键字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4655840" y="4581599"/>
            <a:ext cx="1142212" cy="40815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内容描述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888088" y="4582481"/>
            <a:ext cx="1601952" cy="40815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网页字符编码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直接箭头连接符 14"/>
          <p:cNvCxnSpPr>
            <a:endCxn id="10" idx="0"/>
          </p:cNvCxnSpPr>
          <p:nvPr/>
        </p:nvCxnSpPr>
        <p:spPr>
          <a:xfrm rot="5400000">
            <a:off x="3027178" y="3626871"/>
            <a:ext cx="1114849" cy="84145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1" idx="0"/>
          </p:cNvCxnSpPr>
          <p:nvPr/>
        </p:nvCxnSpPr>
        <p:spPr>
          <a:xfrm rot="16200000" flipH="1">
            <a:off x="4804521" y="4159174"/>
            <a:ext cx="434602" cy="41024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2"/>
            <a:endCxn id="12" idx="0"/>
          </p:cNvCxnSpPr>
          <p:nvPr/>
        </p:nvCxnSpPr>
        <p:spPr>
          <a:xfrm>
            <a:off x="4391050" y="2819391"/>
            <a:ext cx="3298190" cy="176339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AutoShape 11"/>
          <p:cNvSpPr>
            <a:spLocks noChangeArrowheads="1"/>
          </p:cNvSpPr>
          <p:nvPr/>
        </p:nvSpPr>
        <p:spPr bwMode="gray">
          <a:xfrm>
            <a:off x="2596108" y="5517231"/>
            <a:ext cx="7460332" cy="998421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utf-8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包含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全世界所有国家需要用到的字符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页面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应与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页面文件保存时的编码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一致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2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网页的基本标签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6-1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标题标签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&lt;h1&gt;…&lt;/h1&gt;</a:t>
            </a:r>
            <a:endParaRPr lang="en-US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&lt;h2&gt;…&lt;/h2&gt;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&lt;h3&gt;…&lt;/h3&gt;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&lt;h4&gt;…&lt;/h4&gt;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&lt;h5&gt;…&lt;/h5&gt;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&lt;h6&gt;…&lt;/h6&gt;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5167306" y="1857364"/>
            <a:ext cx="2857520" cy="224917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&lt;h1&gt;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一级标题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&lt;/h1&gt;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&lt;h2&gt;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二级标题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&lt;/h2&gt;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&lt;h3&gt;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三级标题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&lt;h4&gt;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四级标题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&lt;/h4&gt;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&lt;h5&gt;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五级标题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&lt;/h5&gt;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&lt;h6&gt;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六级标题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&lt;/h6&gt;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Freeform 12"/>
          <p:cNvSpPr/>
          <p:nvPr/>
        </p:nvSpPr>
        <p:spPr bwMode="auto">
          <a:xfrm rot="2519945">
            <a:off x="7901573" y="2258576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" name="组合 18"/>
          <p:cNvGrpSpPr/>
          <p:nvPr/>
        </p:nvGrpSpPr>
        <p:grpSpPr bwMode="auto">
          <a:xfrm>
            <a:off x="2348654" y="5900743"/>
            <a:ext cx="5086122" cy="428625"/>
            <a:chOff x="3143240" y="5143512"/>
            <a:chExt cx="4751365" cy="428628"/>
          </a:xfrm>
          <a:solidFill>
            <a:schemeClr val="tx1"/>
          </a:solidFill>
        </p:grpSpPr>
        <p:sp>
          <p:nvSpPr>
            <p:cNvPr id="23" name="圆角矩形 2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5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 bwMode="auto">
            <a:xfrm>
              <a:off x="3683344" y="5187962"/>
              <a:ext cx="4211261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demo2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不同等级的标题标签对比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50" name="Picture 2" descr="C:\Users\yaling.he\Desktop\Chapter01截图\Chapter01截图\图1.12  不同级别的标题标签输出结果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656" y="3151540"/>
            <a:ext cx="2718280" cy="31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网页的基本标签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6-2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段落标签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&lt;p&gt;…&lt;/p&gt;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2421547" y="2844158"/>
            <a:ext cx="4714908" cy="117030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&lt;h1&gt;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北京欢迎你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&lt;/h1&gt;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&lt;p&gt;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北京欢迎你，有梦想谁都了不起！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&lt;p&gt;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有勇气就会有奇迹。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Freeform 12"/>
          <p:cNvSpPr/>
          <p:nvPr/>
        </p:nvSpPr>
        <p:spPr bwMode="auto">
          <a:xfrm rot="2519945">
            <a:off x="7044318" y="2830081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8"/>
          <p:cNvGrpSpPr/>
          <p:nvPr/>
        </p:nvGrpSpPr>
        <p:grpSpPr bwMode="auto">
          <a:xfrm>
            <a:off x="2207568" y="6093296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383721" y="5187962"/>
              <a:ext cx="2802390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demo3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段落标签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074" name="Picture 2" descr="C:\Users\yaling.he\Desktop\Chapter01截图\Chapter01截图\图1.13  段落标签的应用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043" y="3740527"/>
            <a:ext cx="3377216" cy="261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2170" y="5848350"/>
            <a:ext cx="10691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开发课程体系结构图（课程地位）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2805" y="4653280"/>
            <a:ext cx="10690225" cy="9144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HTML+CSS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、编程基础、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javaScript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基础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P1-PRj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P1-CQC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2805" y="2914650"/>
            <a:ext cx="10690225" cy="91440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javaScript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jQuery+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Ajax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PHP&amp;MySQL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BootStrap 框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架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P2-PRj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P2-CQC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2805" y="1167130"/>
            <a:ext cx="10690225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ES6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、React、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UEjS 框架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AngularjS 框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架、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移动 Web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、Webpack 性能优化、电子商务网站、14 企业门户网站开发、移动 Web 项目开发、VUEjS 项目实战、AngularjS 项目实战、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P3-CQC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箭头连接符 6"/>
          <p:cNvCxnSpPr>
            <a:stCxn id="4" idx="0"/>
            <a:endCxn id="5" idx="2"/>
          </p:cNvCxnSpPr>
          <p:nvPr/>
        </p:nvCxnSpPr>
        <p:spPr>
          <a:xfrm flipV="1">
            <a:off x="6198235" y="3812540"/>
            <a:ext cx="0" cy="824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0"/>
            <a:endCxn id="6" idx="2"/>
          </p:cNvCxnSpPr>
          <p:nvPr/>
        </p:nvCxnSpPr>
        <p:spPr>
          <a:xfrm flipV="1">
            <a:off x="6198235" y="2065020"/>
            <a:ext cx="0" cy="833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yaling.he\Desktop\Chapter01截图\Chapter01截图\图1.14  换行标签的应用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532" y="3080113"/>
            <a:ext cx="3231450" cy="335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网页的基本标签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6-3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换行标签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&lt;br/&gt;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2595538" y="2357430"/>
            <a:ext cx="4643470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&lt;h1&gt;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北京欢迎你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&lt;/h1&gt;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&lt;p&gt;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北京欢迎你，有梦想谁都了不起！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/&gt;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有勇气就会有奇迹。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/&gt;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北京欢迎你，为你开天辟地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/&gt;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 ……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Freeform 12"/>
          <p:cNvSpPr/>
          <p:nvPr/>
        </p:nvSpPr>
        <p:spPr bwMode="auto">
          <a:xfrm rot="2169281">
            <a:off x="7115756" y="2544328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8"/>
          <p:cNvGrpSpPr/>
          <p:nvPr/>
        </p:nvGrpSpPr>
        <p:grpSpPr bwMode="auto">
          <a:xfrm>
            <a:off x="2321055" y="6242047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383721" y="5187962"/>
              <a:ext cx="2802390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3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3" action="ppaction://hlinkfile"/>
                </a:rPr>
                <a:t>demo4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3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3" action="ppaction://hlinkfile"/>
                </a:rPr>
                <a:t>换行标签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1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aling.he\Desktop\Chapter01截图\Chapter01截图\图1.15  水平线标签的应用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21" y="2765090"/>
            <a:ext cx="3117859" cy="343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网页的基本标签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6-4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水平线标签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&lt;hr/&gt;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2227553" y="2765099"/>
            <a:ext cx="5286412" cy="296862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&lt;h1&gt;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北京欢迎你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&lt;/h1&gt;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&lt;hr/&gt;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&lt;p&gt;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北京欢迎你，有梦想谁都了不起！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/&gt;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有勇气就会有奇迹。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/&gt;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北京欢迎你，为你开天辟地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/&gt;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 ……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Freeform 12"/>
          <p:cNvSpPr/>
          <p:nvPr/>
        </p:nvSpPr>
        <p:spPr bwMode="auto">
          <a:xfrm rot="2169281">
            <a:off x="7461709" y="2111748"/>
            <a:ext cx="969968" cy="1071570"/>
          </a:xfrm>
          <a:prstGeom prst="arc">
            <a:avLst>
              <a:gd name="adj1" fmla="val 6679363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8"/>
          <p:cNvGrpSpPr/>
          <p:nvPr/>
        </p:nvGrpSpPr>
        <p:grpSpPr bwMode="auto">
          <a:xfrm>
            <a:off x="2227574" y="6165304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262754" y="5187962"/>
              <a:ext cx="3046048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3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3" action="ppaction://hlinkfile"/>
                </a:rPr>
                <a:t>demo5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3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3" action="ppaction://hlinkfile"/>
                </a:rPr>
                <a:t>水平线标签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网页的基本标签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6-5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字体样式标签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加粗：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&lt;strong&gt;…&lt;/strong&gt;</a:t>
            </a:r>
            <a:endParaRPr lang="en-US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斜体：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em&gt;…&lt;/em&gt;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2285973" y="3226113"/>
            <a:ext cx="5929354" cy="260921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&lt;strong&gt;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徐志摩人物简介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&lt;/strong&gt;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&lt;p&gt;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  &lt;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em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&gt;1910&lt;/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em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年入杭州学堂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/&gt;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  &lt;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em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&gt;1918&lt;/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em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&gt;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年赴美国克拉大学学习银行学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 smtClean="0"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/&gt;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    ……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Freeform 12"/>
          <p:cNvSpPr/>
          <p:nvPr/>
        </p:nvSpPr>
        <p:spPr bwMode="auto">
          <a:xfrm rot="2169281">
            <a:off x="8035774" y="3435352"/>
            <a:ext cx="969968" cy="792684"/>
          </a:xfrm>
          <a:prstGeom prst="arc">
            <a:avLst>
              <a:gd name="adj1" fmla="val 10930154"/>
              <a:gd name="adj2" fmla="val 216785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8"/>
          <p:cNvGrpSpPr/>
          <p:nvPr/>
        </p:nvGrpSpPr>
        <p:grpSpPr bwMode="auto">
          <a:xfrm>
            <a:off x="2431527" y="6237312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141784" y="5187962"/>
              <a:ext cx="3289706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demo6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字体样式标签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146" name="Picture 2" descr="C:\Users\yaling.he\Desktop\Chapter01截图\Chapter01截图\图1.16  字体样式标签的应用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4149080"/>
            <a:ext cx="3024336" cy="229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网页的基本标签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6-6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注释和特殊符号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952596" y="2457440"/>
          <a:ext cx="8500745" cy="3911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75"/>
                <a:gridCol w="1214755"/>
                <a:gridCol w="6000115"/>
              </a:tblGrid>
              <a:tr h="5715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特殊符号</a:t>
                      </a:r>
                      <a:endParaRPr lang="zh-CN" altLang="en-US" sz="2000" dirty="0" smtClean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字符实体</a:t>
                      </a:r>
                      <a:endParaRPr lang="zh-CN" altLang="en-US" sz="2000" dirty="0" smtClean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示例</a:t>
                      </a:r>
                      <a:endParaRPr lang="zh-CN" altLang="en-US" sz="2000" dirty="0" smtClean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空格</a:t>
                      </a:r>
                      <a:endParaRPr lang="zh-CN" altLang="en-US" b="1" dirty="0" smtClean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&amp;</a:t>
                      </a:r>
                      <a:r>
                        <a:rPr lang="en-US" altLang="zh-CN" b="1" dirty="0" err="1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nbsp</a:t>
                      </a:r>
                      <a:r>
                        <a:rPr lang="en-US" altLang="zh-CN" b="1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;</a:t>
                      </a:r>
                      <a:endParaRPr lang="zh-CN" altLang="en-US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&lt;a </a:t>
                      </a:r>
                      <a:r>
                        <a:rPr lang="en-US" altLang="en-US" sz="1800" b="1" kern="1200" dirty="0" err="1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href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="#"&gt;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百度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&lt;/a&gt;&amp;</a:t>
                      </a:r>
                      <a:r>
                        <a:rPr lang="en-US" altLang="en-US" sz="1800" b="1" kern="1200" dirty="0" err="1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nbsp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;|&amp;</a:t>
                      </a:r>
                      <a:r>
                        <a:rPr lang="en-US" altLang="en-US" sz="1800" b="1" kern="1200" dirty="0" err="1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nbsp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;</a:t>
                      </a:r>
                      <a:endParaRPr lang="en-US" altLang="en-US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&lt;a </a:t>
                      </a:r>
                      <a:r>
                        <a:rPr lang="en-US" altLang="en-US" sz="1800" b="1" kern="1200" dirty="0" err="1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href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="#"&gt;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新浪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&lt;/a&gt;</a:t>
                      </a:r>
                      <a:endParaRPr lang="zh-CN" altLang="en-US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2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大于号</a:t>
                      </a: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(&gt;)</a:t>
                      </a:r>
                      <a:endParaRPr lang="zh-CN" altLang="zh-CN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&amp;gt;</a:t>
                      </a:r>
                      <a:endParaRPr lang="en-US" altLang="zh-CN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如果时间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&amp;</a:t>
                      </a:r>
                      <a:r>
                        <a:rPr lang="en-US" altLang="en-US" sz="1800" b="1" kern="1200" dirty="0" err="1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gt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;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晚上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6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点，就坐车回家</a:t>
                      </a:r>
                      <a:endParaRPr lang="zh-CN" altLang="en-US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小于号</a:t>
                      </a: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(&lt;)</a:t>
                      </a:r>
                      <a:endParaRPr lang="zh-CN" altLang="zh-CN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&amp;</a:t>
                      </a:r>
                      <a:r>
                        <a:rPr lang="en-US" altLang="zh-CN" sz="1800" b="1" kern="1200" dirty="0" err="1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lt</a:t>
                      </a: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;</a:t>
                      </a:r>
                      <a:endParaRPr lang="zh-CN" altLang="zh-CN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如果时间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&amp;</a:t>
                      </a:r>
                      <a:r>
                        <a:rPr lang="en-US" altLang="en-US" sz="1800" b="1" kern="1200" dirty="0" err="1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lt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;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早上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7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点，就走路去上学</a:t>
                      </a:r>
                      <a:endParaRPr lang="zh-CN" altLang="en-US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引号</a:t>
                      </a: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(")</a:t>
                      </a:r>
                      <a:endParaRPr lang="zh-CN" altLang="zh-CN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&amp;</a:t>
                      </a:r>
                      <a:r>
                        <a:rPr lang="en-US" altLang="zh-CN" sz="1800" b="1" kern="1200" dirty="0" err="1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quot</a:t>
                      </a: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;</a:t>
                      </a:r>
                      <a:endParaRPr lang="zh-CN" altLang="zh-CN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W3C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规范中，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HTML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的属性值必须用成对的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&amp;</a:t>
                      </a:r>
                      <a:r>
                        <a:rPr lang="en-US" altLang="en-US" sz="1800" b="1" kern="1200" dirty="0" err="1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quot</a:t>
                      </a: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;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引起来</a:t>
                      </a:r>
                      <a:endParaRPr lang="zh-CN" altLang="en-US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版权符号</a:t>
                      </a: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@</a:t>
                      </a:r>
                      <a:endParaRPr lang="zh-CN" altLang="zh-CN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&amp;copy;</a:t>
                      </a:r>
                      <a:endParaRPr lang="en-US" altLang="zh-CN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en-US" sz="1800" b="1" kern="1200" dirty="0" smtClean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&amp;copy; 2003-2013XXX</a:t>
                      </a:r>
                      <a:endParaRPr lang="en-US" altLang="en-US" sz="1800" b="1" kern="1200" dirty="0" smtClean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3" name="组合 18"/>
          <p:cNvGrpSpPr/>
          <p:nvPr/>
        </p:nvGrpSpPr>
        <p:grpSpPr bwMode="auto">
          <a:xfrm>
            <a:off x="4186618" y="6429375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 bwMode="auto">
            <a:xfrm>
              <a:off x="3820790" y="5187962"/>
              <a:ext cx="3533365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demo7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注释和特殊符号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学员操作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清平乐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训练要点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标签的嵌套使用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网页中基本标签的使用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需求说明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标题用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&lt;h2&gt;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标签，文字用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&lt;p&gt;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标签，标题与正文之间的分隔线使用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</a:rPr>
              <a:t>hr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/&gt;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标签，词结束后使用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/&gt;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标签换行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内容占位符 2"/>
          <p:cNvSpPr txBox="1"/>
          <p:nvPr/>
        </p:nvSpPr>
        <p:spPr bwMode="auto">
          <a:xfrm>
            <a:off x="2238348" y="4572008"/>
            <a:ext cx="7643812" cy="13573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  <a:defRPr sz="2600" b="1">
                <a:latin typeface="+mn-lt"/>
                <a:ea typeface="微软雅黑" panose="020B0503020204020204" charset="-122"/>
              </a:defRPr>
            </a:lvl1pPr>
            <a:lvl2pPr marL="742950" lvl="1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latin typeface="+mn-lt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latin typeface="+mn-lt"/>
                <a:ea typeface="+mn-ea"/>
                <a:cs typeface="楷体_GB231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 b="1">
                <a:latin typeface="+mn-lt"/>
                <a:ea typeface="+mn-ea"/>
                <a:cs typeface="楷体_GB231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9pPr>
          </a:lstStyle>
          <a:p>
            <a:r>
              <a:rPr lang="zh-CN" altLang="en-US" dirty="0">
                <a:latin typeface="微软雅黑" panose="020B0503020204020204" charset="-122"/>
              </a:rPr>
              <a:t>实现思路</a:t>
            </a:r>
            <a:endParaRPr lang="en-US" altLang="zh-CN" dirty="0">
              <a:latin typeface="微软雅黑" panose="020B0503020204020204" charset="-122"/>
            </a:endParaRPr>
          </a:p>
          <a:p>
            <a:pPr lvl="1"/>
            <a:r>
              <a:rPr lang="zh-CN" altLang="en-US" dirty="0">
                <a:latin typeface="微软雅黑" panose="020B0503020204020204" charset="-122"/>
              </a:rPr>
              <a:t>诗词内容均放在一个</a:t>
            </a:r>
            <a:r>
              <a:rPr lang="en-US" altLang="zh-CN" dirty="0">
                <a:latin typeface="微软雅黑" panose="020B0503020204020204" charset="-122"/>
              </a:rPr>
              <a:t>&lt;p&gt;…&lt;/p&gt;</a:t>
            </a:r>
            <a:r>
              <a:rPr lang="zh-CN" altLang="en-US" dirty="0">
                <a:latin typeface="微软雅黑" panose="020B0503020204020204" charset="-122"/>
              </a:rPr>
              <a:t>标签中，诗词中需要换行时使用</a:t>
            </a:r>
            <a:r>
              <a:rPr lang="en-US" altLang="zh-CN" dirty="0">
                <a:latin typeface="微软雅黑" panose="020B0503020204020204" charset="-122"/>
              </a:rPr>
              <a:t>&lt;</a:t>
            </a:r>
            <a:r>
              <a:rPr lang="en-US" altLang="zh-CN" dirty="0" err="1">
                <a:latin typeface="微软雅黑" panose="020B0503020204020204" charset="-122"/>
              </a:rPr>
              <a:t>br</a:t>
            </a:r>
            <a:r>
              <a:rPr lang="en-US" altLang="zh-CN" dirty="0">
                <a:latin typeface="微软雅黑" panose="020B0503020204020204" charset="-122"/>
              </a:rPr>
              <a:t>/&gt;</a:t>
            </a:r>
            <a:r>
              <a:rPr lang="zh-CN" altLang="en-US" dirty="0">
                <a:latin typeface="微软雅黑" panose="020B0503020204020204" charset="-122"/>
              </a:rPr>
              <a:t>换行，使用标签的嵌套</a:t>
            </a:r>
            <a:endParaRPr lang="zh-CN" altLang="en-US" dirty="0">
              <a:latin typeface="微软雅黑" panose="020B0503020204020204" charset="-122"/>
            </a:endParaRPr>
          </a:p>
        </p:txBody>
      </p:sp>
      <p:grpSp>
        <p:nvGrpSpPr>
          <p:cNvPr id="23" name="组合 16"/>
          <p:cNvGrpSpPr/>
          <p:nvPr/>
        </p:nvGrpSpPr>
        <p:grpSpPr bwMode="auto">
          <a:xfrm>
            <a:off x="2646363" y="6165304"/>
            <a:ext cx="2714625" cy="428625"/>
            <a:chOff x="3143240" y="5143512"/>
            <a:chExt cx="2714644" cy="428628"/>
          </a:xfrm>
          <a:solidFill>
            <a:schemeClr val="tx1"/>
          </a:solidFill>
        </p:grpSpPr>
        <p:sp>
          <p:nvSpPr>
            <p:cNvPr id="24" name="圆角矩形 2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3714744" y="5143512"/>
              <a:ext cx="2143140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6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 bwMode="auto">
            <a:xfrm>
              <a:off x="3969064" y="5187962"/>
              <a:ext cx="1634501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讲解需求说明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17"/>
          <p:cNvGrpSpPr/>
          <p:nvPr/>
        </p:nvGrpSpPr>
        <p:grpSpPr bwMode="auto">
          <a:xfrm>
            <a:off x="5880100" y="6165304"/>
            <a:ext cx="2786063" cy="428625"/>
            <a:chOff x="3714744" y="5143512"/>
            <a:chExt cx="2786082" cy="428628"/>
          </a:xfrm>
          <a:solidFill>
            <a:schemeClr val="tx1"/>
          </a:solidFill>
        </p:grpSpPr>
        <p:sp>
          <p:nvSpPr>
            <p:cNvPr id="29" name="圆角矩形 28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3976525" y="5187962"/>
              <a:ext cx="2192670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15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 descr="C:\Users\Administrator\Desktop\tux\完成效果图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4654" y="844221"/>
            <a:ext cx="3829050" cy="276225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学员操作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制作李清照简介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需求说明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标题用标题标签，人名加粗显示，时间斜体显示，并制作页面版权部分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" name="组合 17"/>
          <p:cNvGrpSpPr/>
          <p:nvPr/>
        </p:nvGrpSpPr>
        <p:grpSpPr bwMode="auto">
          <a:xfrm>
            <a:off x="4738359" y="6132919"/>
            <a:ext cx="2786063" cy="428625"/>
            <a:chOff x="3714744" y="5143512"/>
            <a:chExt cx="2786082" cy="428628"/>
          </a:xfrm>
          <a:solidFill>
            <a:schemeClr val="tx1"/>
          </a:solidFill>
        </p:grpSpPr>
        <p:sp>
          <p:nvSpPr>
            <p:cNvPr id="23" name="圆角矩形 22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 bwMode="auto">
            <a:xfrm>
              <a:off x="3976525" y="5187962"/>
              <a:ext cx="2192670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完成时间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 descr="C:\Users\Administrator\Desktop\tux\捕获2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02000" y="2755900"/>
            <a:ext cx="4886325" cy="2943225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常见问题及解决办法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代码规范问题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调试技巧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defRPr/>
            </a:pP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defRPr/>
            </a:pP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  <a:latin typeface="微软雅黑" panose="020B0503020204020204" charset="-122"/>
                <a:ea typeface="微软雅黑" panose="020B0503020204020204" charset="-122"/>
              </a:rPr>
              <a:t>共性问题集中讲解</a:t>
            </a:r>
            <a:endParaRPr smtClean="0">
              <a:solidFill>
                <a:srgbClr val="121F5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  <a:solidFill>
            <a:schemeClr val="tx1"/>
          </a:solidFill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grp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  <a:grpFill/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  <a:grpFill/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grp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  <a:grpFill/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grpFill/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共性问题集中讲解   </a:t>
                    </a:r>
                    <a:endParaRPr lang="zh-CN" altLang="en-US" sz="3200" b="1" kern="0" spc="300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  <a:grpFill/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图像标签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内容占位符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常见的图像格式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JPG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GIF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PNG</a:t>
            </a:r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BMP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图像标签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6884" name="AutoShape 4"/>
          <p:cNvSpPr>
            <a:spLocks noChangeArrowheads="1"/>
          </p:cNvSpPr>
          <p:nvPr/>
        </p:nvSpPr>
        <p:spPr bwMode="auto">
          <a:xfrm>
            <a:off x="2194969" y="2509178"/>
            <a:ext cx="7933100" cy="369062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src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="path" alt="text" title="text"  width="x"  height="y" /&gt;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标注 8"/>
          <p:cNvSpPr/>
          <p:nvPr/>
        </p:nvSpPr>
        <p:spPr bwMode="auto">
          <a:xfrm>
            <a:off x="2238348" y="3644347"/>
            <a:ext cx="1102360" cy="368299"/>
          </a:xfrm>
          <a:prstGeom prst="wedgeRectCallout">
            <a:avLst>
              <a:gd name="adj1" fmla="val -49592"/>
              <a:gd name="adj2" fmla="val 3146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图像地址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标注 10"/>
          <p:cNvSpPr/>
          <p:nvPr/>
        </p:nvSpPr>
        <p:spPr bwMode="auto">
          <a:xfrm>
            <a:off x="3667108" y="3644347"/>
            <a:ext cx="1791970" cy="368299"/>
          </a:xfrm>
          <a:prstGeom prst="wedgeRectCallout">
            <a:avLst>
              <a:gd name="adj1" fmla="val -50107"/>
              <a:gd name="adj2" fmla="val -31436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图像的替代文字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箭头连接符 11"/>
          <p:cNvCxnSpPr>
            <a:stCxn id="9" idx="0"/>
          </p:cNvCxnSpPr>
          <p:nvPr/>
        </p:nvCxnSpPr>
        <p:spPr>
          <a:xfrm rot="5400000" flipH="1" flipV="1">
            <a:off x="2511235" y="3065295"/>
            <a:ext cx="857256" cy="30005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1" idx="0"/>
          </p:cNvCxnSpPr>
          <p:nvPr/>
        </p:nvCxnSpPr>
        <p:spPr>
          <a:xfrm rot="16200000" flipV="1">
            <a:off x="4116974" y="3198227"/>
            <a:ext cx="866641" cy="25599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矩形标注 22"/>
          <p:cNvSpPr/>
          <p:nvPr/>
        </p:nvSpPr>
        <p:spPr bwMode="auto">
          <a:xfrm>
            <a:off x="4381488" y="1501207"/>
            <a:ext cx="2021839" cy="368299"/>
          </a:xfrm>
          <a:prstGeom prst="wedgeRectCallout">
            <a:avLst>
              <a:gd name="adj1" fmla="val -50107"/>
              <a:gd name="adj2" fmla="val -31436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鼠标悬停提示文字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直接箭头连接符 23"/>
          <p:cNvCxnSpPr>
            <a:stCxn id="23" idx="2"/>
          </p:cNvCxnSpPr>
          <p:nvPr/>
        </p:nvCxnSpPr>
        <p:spPr>
          <a:xfrm rot="16200000" flipH="1">
            <a:off x="5269975" y="1991939"/>
            <a:ext cx="632157" cy="38729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矩形标注 27"/>
          <p:cNvSpPr/>
          <p:nvPr/>
        </p:nvSpPr>
        <p:spPr bwMode="auto">
          <a:xfrm>
            <a:off x="6238876" y="3572909"/>
            <a:ext cx="1102360" cy="368299"/>
          </a:xfrm>
          <a:prstGeom prst="wedgeRectCallout">
            <a:avLst>
              <a:gd name="adj1" fmla="val -50107"/>
              <a:gd name="adj2" fmla="val -31436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图像宽度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直接箭头连接符 28"/>
          <p:cNvCxnSpPr>
            <a:stCxn id="28" idx="0"/>
          </p:cNvCxnSpPr>
          <p:nvPr/>
        </p:nvCxnSpPr>
        <p:spPr>
          <a:xfrm rot="5400000" flipH="1" flipV="1">
            <a:off x="6672279" y="2878230"/>
            <a:ext cx="812456" cy="57690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矩形标注 30"/>
          <p:cNvSpPr/>
          <p:nvPr/>
        </p:nvSpPr>
        <p:spPr bwMode="auto">
          <a:xfrm>
            <a:off x="7453322" y="1501207"/>
            <a:ext cx="1102360" cy="368299"/>
          </a:xfrm>
          <a:prstGeom prst="wedgeRectCallout">
            <a:avLst>
              <a:gd name="adj1" fmla="val -50107"/>
              <a:gd name="adj2" fmla="val -31436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图像高度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箭头连接符 31"/>
          <p:cNvCxnSpPr>
            <a:stCxn id="31" idx="2"/>
          </p:cNvCxnSpPr>
          <p:nvPr/>
        </p:nvCxnSpPr>
        <p:spPr>
          <a:xfrm rot="16200000" flipH="1">
            <a:off x="7938996" y="1935011"/>
            <a:ext cx="701166" cy="57015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309786" y="4714884"/>
            <a:ext cx="7786715" cy="1338828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src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="</a:t>
            </a:r>
            <a:r>
              <a:rPr lang="en-US" altLang="zh-CN" b="1" dirty="0" smtClean="0"/>
              <a:t>image/9shuiguopngtubiao-09.png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 width="160" height="160"  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alt=“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甜甜的樱桃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 title=“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甜甜的樱桃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"/&gt;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18"/>
          <p:cNvGrpSpPr/>
          <p:nvPr/>
        </p:nvGrpSpPr>
        <p:grpSpPr bwMode="auto">
          <a:xfrm>
            <a:off x="3623447" y="6197781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33" name="圆角矩形 3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40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/>
            <p:nvPr/>
          </p:nvSpPr>
          <p:spPr bwMode="auto">
            <a:xfrm>
              <a:off x="4546599" y="5187962"/>
              <a:ext cx="2315073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demo8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图像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 bldLvl="0" animBg="1"/>
      <p:bldP spid="23" grpId="0" bldLvl="0" animBg="1"/>
      <p:bldP spid="28" grpId="0" bldLvl="0" animBg="1"/>
      <p:bldP spid="31" grpId="0" bldLvl="0" animBg="1"/>
      <p:bldP spid="34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链接标签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2394857" y="2428869"/>
            <a:ext cx="7280365" cy="369332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&lt;a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href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="path" target="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目标窗口位置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链接文本或图像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标注 14"/>
          <p:cNvSpPr/>
          <p:nvPr/>
        </p:nvSpPr>
        <p:spPr bwMode="auto">
          <a:xfrm>
            <a:off x="3238480" y="1715521"/>
            <a:ext cx="1102359" cy="368299"/>
          </a:xfrm>
          <a:prstGeom prst="wedgeRectCallout">
            <a:avLst>
              <a:gd name="adj1" fmla="val -49592"/>
              <a:gd name="adj2" fmla="val 3146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链接路径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标注 16"/>
          <p:cNvSpPr/>
          <p:nvPr/>
        </p:nvSpPr>
        <p:spPr bwMode="auto">
          <a:xfrm>
            <a:off x="4452926" y="1715521"/>
            <a:ext cx="2251709" cy="368299"/>
          </a:xfrm>
          <a:prstGeom prst="wedgeRectCallout">
            <a:avLst>
              <a:gd name="adj1" fmla="val -50107"/>
              <a:gd name="adj2" fmla="val -31436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链接在哪个窗口打开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直接箭头连接符 17"/>
          <p:cNvCxnSpPr>
            <a:stCxn id="15" idx="2"/>
          </p:cNvCxnSpPr>
          <p:nvPr/>
        </p:nvCxnSpPr>
        <p:spPr>
          <a:xfrm rot="5400000">
            <a:off x="3410282" y="2120618"/>
            <a:ext cx="416487" cy="34289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7" idx="2"/>
          </p:cNvCxnSpPr>
          <p:nvPr/>
        </p:nvCxnSpPr>
        <p:spPr>
          <a:xfrm rot="5400000">
            <a:off x="4979725" y="1972950"/>
            <a:ext cx="487924" cy="70966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AutoShape 4"/>
          <p:cNvSpPr>
            <a:spLocks noChangeArrowheads="1"/>
          </p:cNvSpPr>
          <p:nvPr/>
        </p:nvSpPr>
        <p:spPr bwMode="auto">
          <a:xfrm>
            <a:off x="1952596" y="3524256"/>
            <a:ext cx="8297047" cy="2588942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&lt;a 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href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="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detail.html"  target="_blank"&gt;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姑娘，欢迎降落在这残酷的世界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&lt;a 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href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="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detail.html"  target="_blank"&gt;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="image/img1.png"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姑娘，欢迎降落在这残酷的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世界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title="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姑娘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，欢迎降落在这残酷的世界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标注 29"/>
          <p:cNvSpPr/>
          <p:nvPr/>
        </p:nvSpPr>
        <p:spPr bwMode="auto">
          <a:xfrm>
            <a:off x="7239008" y="1715521"/>
            <a:ext cx="2866711" cy="368299"/>
          </a:xfrm>
          <a:prstGeom prst="wedgeRectCallout">
            <a:avLst>
              <a:gd name="adj1" fmla="val -50107"/>
              <a:gd name="adj2" fmla="val -31436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常用值：</a:t>
            </a:r>
            <a:r>
              <a:rPr lang="en-US" altLang="zh-CN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_self</a:t>
            </a: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_blank</a:t>
            </a:r>
            <a:endParaRPr lang="zh-CN" altLang="en-US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30" idx="2"/>
          </p:cNvCxnSpPr>
          <p:nvPr/>
        </p:nvCxnSpPr>
        <p:spPr>
          <a:xfrm rot="5400000">
            <a:off x="7319450" y="1146757"/>
            <a:ext cx="416486" cy="229061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矩形标注 41"/>
          <p:cNvSpPr/>
          <p:nvPr/>
        </p:nvSpPr>
        <p:spPr bwMode="auto">
          <a:xfrm>
            <a:off x="3358188" y="2901395"/>
            <a:ext cx="1510437" cy="368299"/>
          </a:xfrm>
          <a:prstGeom prst="wedgeRectCallout">
            <a:avLst>
              <a:gd name="adj1" fmla="val -49592"/>
              <a:gd name="adj2" fmla="val 3146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文本超链接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>
            <a:stCxn id="42" idx="2"/>
          </p:cNvCxnSpPr>
          <p:nvPr/>
        </p:nvCxnSpPr>
        <p:spPr>
          <a:xfrm rot="16200000" flipH="1">
            <a:off x="4314212" y="3068888"/>
            <a:ext cx="448869" cy="850479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矩形标注 45"/>
          <p:cNvSpPr/>
          <p:nvPr/>
        </p:nvSpPr>
        <p:spPr bwMode="auto">
          <a:xfrm>
            <a:off x="8644609" y="3527566"/>
            <a:ext cx="1510437" cy="368299"/>
          </a:xfrm>
          <a:prstGeom prst="wedgeRectCallout">
            <a:avLst>
              <a:gd name="adj1" fmla="val -49592"/>
              <a:gd name="adj2" fmla="val 3146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图像超链接</a:t>
            </a:r>
            <a:endParaRPr lang="zh-CN" altLang="en-US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7" name="直接箭头连接符 46"/>
          <p:cNvCxnSpPr>
            <a:stCxn id="46" idx="2"/>
          </p:cNvCxnSpPr>
          <p:nvPr/>
        </p:nvCxnSpPr>
        <p:spPr>
          <a:xfrm rot="5400000">
            <a:off x="8421702" y="3961294"/>
            <a:ext cx="1059430" cy="898093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2" name="组合 18"/>
          <p:cNvGrpSpPr/>
          <p:nvPr/>
        </p:nvGrpSpPr>
        <p:grpSpPr bwMode="auto">
          <a:xfrm>
            <a:off x="3614738" y="6191885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33" name="圆角矩形 3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5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/>
            <p:nvPr/>
          </p:nvSpPr>
          <p:spPr bwMode="auto">
            <a:xfrm>
              <a:off x="4180837" y="5187962"/>
              <a:ext cx="3030018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9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超链接的应用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 bldLvl="0" animBg="1"/>
      <p:bldP spid="29" grpId="0" bldLvl="0" animBg="1"/>
      <p:bldP spid="30" grpId="0" bldLvl="0" animBg="1"/>
      <p:bldP spid="42" grpId="0" bldLvl="0" animBg="1"/>
      <p:bldP spid="4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82625"/>
            <a:ext cx="12189460" cy="6323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HTML+CSS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：（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课程结构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CP01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：认识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HTML5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及开发工具介绍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HTML5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概述、第一个入门网页、开发工具简介、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HBuilder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开发工具的界面、在页面中添加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基本标签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、HTML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新增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标签）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CP02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表格和表单的应用（表格的应用、表单的应用、在表单中添加元素、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HTML5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新增表单输入类型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CP03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CSS3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入门</a:t>
            </a:r>
            <a:r>
              <a:rPr 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初步认识CSS、CSS语法</a:t>
            </a:r>
            <a:r>
              <a:rPr 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结构分析）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CP04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：应用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CSS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样式美化网页（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CSS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美化页面、将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CSS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应用于网页）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CP05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DIV+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CSS的盒子模型（理解表现和结构分离、认识DIV、盒模型详解、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CSS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完善盒模型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CP06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DIV+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CSS的浮动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（应用CSS进行元素的浮动、清除）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CP07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DIV+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CSS的定位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应用CSS进行元素的定位，</a:t>
            </a:r>
            <a:r>
              <a:rPr lang="en-US" altLang="zh-CN" smtClean="0">
                <a:sym typeface="+mn-ea"/>
              </a:rPr>
              <a:t>z-index</a:t>
            </a:r>
            <a:r>
              <a:rPr lang="zh-CN" altLang="en-US" smtClean="0">
                <a:sym typeface="+mn-ea"/>
              </a:rPr>
              <a:t>属性调整定位元素的堆叠次序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CP08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CSS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设置链接和列表应用（</a:t>
            </a:r>
            <a:r>
              <a:rPr 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列表的应用，超链接伪类，表单的初级验证方法</a:t>
            </a:r>
            <a:r>
              <a:rPr 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CP09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DIV+CSS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设计商业网站（移动端）（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viewport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@media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媒体查询、了解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em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rem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单位、应用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div+css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设计商业网站（移动端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））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CP010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（附录）：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CSS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高级应用（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PC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端）（过渡、变形与动画）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1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常用的超链接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3-1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页面间链接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从一个页面链接到另外一个页面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8"/>
          <p:cNvGrpSpPr/>
          <p:nvPr/>
        </p:nvGrpSpPr>
        <p:grpSpPr bwMode="auto">
          <a:xfrm>
            <a:off x="3503712" y="6168727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13" name="圆角矩形 1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5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 bwMode="auto">
            <a:xfrm>
              <a:off x="4183693" y="5187962"/>
              <a:ext cx="3211157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demo10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页面间链接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400" fill="hold"/>
                                        <p:tgtEl>
                                          <p:spTgt spid="317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常用的超链接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3-2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锚链接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页面的甲位置跳转到本页中的乙位置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页面的甲位置跳转到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页面中的乙位置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创建步骤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创建跳转标记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			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创建跳转链接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2978446" y="4296970"/>
            <a:ext cx="6572269" cy="369062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&lt;a name="marker"&gt;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乙位置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2978128" y="5523876"/>
            <a:ext cx="6572269" cy="369062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lvl="1"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&lt;a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href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="#marker"&gt;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甲位置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zh-CN" altLang="en-US" b="1" dirty="0" smtClean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8"/>
          <p:cNvGrpSpPr/>
          <p:nvPr/>
        </p:nvGrpSpPr>
        <p:grpSpPr bwMode="auto">
          <a:xfrm>
            <a:off x="3614738" y="6243263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17" name="圆角矩形 16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 bwMode="auto">
            <a:xfrm>
              <a:off x="4425632" y="5187962"/>
              <a:ext cx="2723842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demo11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锚链接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 descr="C:\Users\yaling.he\Desktop\Chapter01截图\Chapter01截图\图1.26  锚链接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677" y="1287403"/>
            <a:ext cx="3514997" cy="2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常用的超链接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3-3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功能性链接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电子邮件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QQ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MSN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2738414" y="4143380"/>
            <a:ext cx="6786610" cy="507831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pt-BR" altLang="zh-CN" b="1" dirty="0" smtClean="0"/>
              <a:t>&lt;a href="mailto:577</a:t>
            </a:r>
            <a:r>
              <a:rPr lang="en-US" altLang="zh-CN" b="1" dirty="0" smtClean="0"/>
              <a:t>XXXXXXXX</a:t>
            </a:r>
            <a:r>
              <a:rPr lang="pt-BR" altLang="zh-CN" b="1" dirty="0" smtClean="0"/>
              <a:t>@qq.com"&gt;</a:t>
            </a:r>
            <a:r>
              <a:rPr lang="zh-CN" altLang="pt-BR" b="1" dirty="0" smtClean="0"/>
              <a:t>点击我的邮箱</a:t>
            </a:r>
            <a:r>
              <a:rPr lang="pt-BR" altLang="zh-CN" b="1" dirty="0" smtClean="0"/>
              <a:t>&lt;/a&gt;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18"/>
          <p:cNvGrpSpPr/>
          <p:nvPr/>
        </p:nvGrpSpPr>
        <p:grpSpPr bwMode="auto">
          <a:xfrm>
            <a:off x="3564672" y="6253762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19" name="圆角矩形 18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 bwMode="auto">
            <a:xfrm>
              <a:off x="4304662" y="5187962"/>
              <a:ext cx="3316957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demo12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</a:t>
              </a:r>
              <a:r>
                <a:rPr lang="en-US" altLang="zh-CN" sz="1600" b="1" spc="300" dirty="0" err="1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qq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邮件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链接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6929" y="1486046"/>
            <a:ext cx="2098084" cy="96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7497" y="2368730"/>
            <a:ext cx="7088777" cy="118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直接箭头连接符 17"/>
          <p:cNvCxnSpPr/>
          <p:nvPr/>
        </p:nvCxnSpPr>
        <p:spPr>
          <a:xfrm>
            <a:off x="5288034" y="1965951"/>
            <a:ext cx="807966" cy="428906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行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内元素和块元素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块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无论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内容多少，该元素独占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一行（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h1-h6…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行内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撑开宽度，左右都是行内元素的可以排在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一行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(a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strong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</a:rPr>
              <a:t>em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…)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2738414" y="4143380"/>
            <a:ext cx="6786610" cy="1756867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pt-BR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</a:t>
            </a: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我是</a:t>
            </a: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</a:t>
            </a: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p&gt;</a:t>
            </a:r>
            <a:endParaRPr lang="pt-BR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&lt;h1&gt;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我是标题</a:t>
            </a: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h1&lt;/h1&gt;</a:t>
            </a:r>
            <a:endParaRPr lang="pt-BR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pt-BR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</a:t>
            </a: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 href="#"&gt;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我是超链接</a:t>
            </a: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</a:t>
            </a: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a&gt;</a:t>
            </a:r>
            <a:endParaRPr lang="pt-BR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&lt;strong&gt;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我是</a:t>
            </a: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strong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</a:t>
            </a: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strong</a:t>
            </a:r>
            <a:r>
              <a:rPr lang="pt-BR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pt-BR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8"/>
          <p:cNvGrpSpPr/>
          <p:nvPr/>
        </p:nvGrpSpPr>
        <p:grpSpPr bwMode="auto">
          <a:xfrm>
            <a:off x="3390708" y="6263628"/>
            <a:ext cx="4619649" cy="428625"/>
            <a:chOff x="3143240" y="5143512"/>
            <a:chExt cx="4619681" cy="428628"/>
          </a:xfrm>
          <a:solidFill>
            <a:schemeClr val="tx1"/>
          </a:solidFill>
        </p:grpSpPr>
        <p:sp>
          <p:nvSpPr>
            <p:cNvPr id="19" name="圆角矩形 18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 bwMode="auto">
            <a:xfrm>
              <a:off x="3820788" y="5187962"/>
              <a:ext cx="3942133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demo13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块元素和行内元素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2" name="Picture 2" descr="C:\Users\yaling.he\Desktop\Chapter01截图\Chapter01截图\图1.29  块元素和行内元素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449209"/>
            <a:ext cx="3212113" cy="242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H5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中嵌入视频（新的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H5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元素）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视频标签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Video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标签用于定义播放视频文件的标准，它支持三种格式，分别为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</a:rPr>
              <a:t>Ogg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</a:rPr>
              <a:t>WebM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Mp4G4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基本语法格式：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&lt;video 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</a:rPr>
              <a:t>src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=“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视频文件路径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” controls=“controls”&gt;&lt;/video&gt;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18"/>
          <p:cNvGrpSpPr/>
          <p:nvPr/>
        </p:nvGrpSpPr>
        <p:grpSpPr bwMode="auto">
          <a:xfrm>
            <a:off x="2807234" y="6429375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19" name="圆角矩形 18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 bwMode="auto">
            <a:xfrm>
              <a:off x="3820788" y="5187962"/>
              <a:ext cx="3767404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demo14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：新的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html5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元素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252548" y="3586031"/>
            <a:ext cx="10519955" cy="507831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/>
              <a:t>&lt;video </a:t>
            </a:r>
            <a:r>
              <a:rPr lang="en-US" altLang="zh-CN" b="1" dirty="0" err="1" smtClean="0"/>
              <a:t>src</a:t>
            </a:r>
            <a:r>
              <a:rPr lang="en-US" altLang="zh-CN" b="1" dirty="0" smtClean="0"/>
              <a:t>="image/90900be3b1da7dcf3eec1936c700e7aa.mp4" controls="controls"&gt;&lt;/video&gt;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505" name="Picture 1" descr="C:\Users\Administrator\Documents\Tencent Files\577897090\Image\C2C\]RLL8LC7L`29D8P)O(JRR}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85167" y="4132854"/>
            <a:ext cx="3962400" cy="2594517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H5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中嵌入音频（新的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H5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元素）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音频标签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无论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内容多少，该元素独占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一行（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h1-h6…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行内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撑开宽度，左右都是行内元素的可以排在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一行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(a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strong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</a:rPr>
              <a:t>em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…)</a:t>
            </a:r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18"/>
          <p:cNvGrpSpPr/>
          <p:nvPr/>
        </p:nvGrpSpPr>
        <p:grpSpPr bwMode="auto">
          <a:xfrm>
            <a:off x="3390708" y="6263628"/>
            <a:ext cx="4572000" cy="428625"/>
            <a:chOff x="3143240" y="5143512"/>
            <a:chExt cx="4572032" cy="428628"/>
          </a:xfrm>
          <a:solidFill>
            <a:schemeClr val="tx1"/>
          </a:solidFill>
        </p:grpSpPr>
        <p:sp>
          <p:nvSpPr>
            <p:cNvPr id="19" name="圆角矩形 18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 bwMode="auto">
            <a:xfrm>
              <a:off x="3820788" y="5187962"/>
              <a:ext cx="3767404" cy="338556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演示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demo14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：新的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html5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hlinkClick r:id="rId2" action="ppaction://hlinkfile"/>
                </a:rPr>
                <a:t>元素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435428" y="4065003"/>
            <a:ext cx="10519955" cy="459228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/>
              <a:t>&lt;audio </a:t>
            </a:r>
            <a:r>
              <a:rPr lang="en-US" altLang="zh-CN" b="1" dirty="0" err="1" smtClean="0"/>
              <a:t>src</a:t>
            </a:r>
            <a:r>
              <a:rPr lang="en-US" altLang="zh-CN" b="1" dirty="0" smtClean="0"/>
              <a:t>="image/Z-</a:t>
            </a:r>
            <a:r>
              <a:rPr lang="zh-CN" altLang="en-US" b="1" dirty="0" smtClean="0"/>
              <a:t>示范</a:t>
            </a:r>
            <a:r>
              <a:rPr lang="en-US" altLang="zh-CN" b="1" dirty="0" smtClean="0"/>
              <a:t>(1).mp3" controls="controls"&gt;&lt;/audio&gt;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5325" y="4865098"/>
            <a:ext cx="44672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学员操作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京东新闻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页面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需求说明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使用学过的图像标签、标题标签、水平线标签、斜体标签、加粗标签、段落标签等制作京东读书新闻资讯页面，主标题使用一级标题标签，副标题使用二级标题标签，二级标题与图片之间使用水平线分隔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17"/>
          <p:cNvGrpSpPr/>
          <p:nvPr/>
        </p:nvGrpSpPr>
        <p:grpSpPr bwMode="auto">
          <a:xfrm>
            <a:off x="4507604" y="6281995"/>
            <a:ext cx="2786063" cy="428625"/>
            <a:chOff x="3714744" y="5143512"/>
            <a:chExt cx="2786082" cy="428628"/>
          </a:xfrm>
          <a:solidFill>
            <a:schemeClr val="tx1"/>
          </a:solidFill>
        </p:grpSpPr>
        <p:sp>
          <p:nvSpPr>
            <p:cNvPr id="22" name="圆角矩形 21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976525" y="5187962"/>
              <a:ext cx="2192670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完成时间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8194" name="Picture 2" descr="C:\Users\yaling.he\Desktop\Chapter01截图\Chapter01截图\图1.30  京东读书新闻资讯页面.bm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22" y="3475737"/>
            <a:ext cx="3786836" cy="280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学员操作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快速导航仿京东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2-1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训练要点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HBuilder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网页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超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链接和锚点链接的应用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需求说明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使用学过的标签制作京东快速购物导航页面，单击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F*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链接，页面跳转到对应的版块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6"/>
          <p:cNvGrpSpPr/>
          <p:nvPr/>
        </p:nvGrpSpPr>
        <p:grpSpPr bwMode="auto">
          <a:xfrm>
            <a:off x="7017579" y="6335128"/>
            <a:ext cx="2714625" cy="428625"/>
            <a:chOff x="3143240" y="5143512"/>
            <a:chExt cx="2714644" cy="428628"/>
          </a:xfrm>
          <a:solidFill>
            <a:schemeClr val="tx1"/>
          </a:solidFill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2"/>
              <a:ext cx="2143140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3969064" y="5187962"/>
              <a:ext cx="1634501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讲解需求说明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9218" name="Picture 2" descr="C:\Users\yaling.he\Desktop\Chapter01截图\Chapter01截图\图1.31 京东快速购物导航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235" y="4257040"/>
            <a:ext cx="4266565" cy="260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4"/>
          <p:cNvSpPr>
            <a:spLocks noChangeArrowheads="1"/>
          </p:cNvSpPr>
          <p:nvPr/>
        </p:nvSpPr>
        <p:spPr bwMode="auto">
          <a:xfrm>
            <a:off x="2593452" y="5442942"/>
            <a:ext cx="7030940" cy="1340717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&lt;style&gt;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p{position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fixed; right: 5%; top: 50%; font-size: 40px; 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&lt;/style&gt;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学员操作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快速导航仿京东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2-2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及关键代码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F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*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请使用超链接标签，把这些超链接放在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&lt;p&gt;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标签中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，关键代码如下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左边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主要内容使用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img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&gt;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把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以下代码放到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&lt;head&gt;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17"/>
          <p:cNvGrpSpPr/>
          <p:nvPr/>
        </p:nvGrpSpPr>
        <p:grpSpPr bwMode="auto">
          <a:xfrm>
            <a:off x="4367808" y="6361598"/>
            <a:ext cx="2786063" cy="428625"/>
            <a:chOff x="3714744" y="5143512"/>
            <a:chExt cx="2786082" cy="428628"/>
          </a:xfrm>
          <a:solidFill>
            <a:schemeClr val="tx1"/>
          </a:solidFill>
        </p:grpSpPr>
        <p:sp>
          <p:nvSpPr>
            <p:cNvPr id="25" name="圆角矩形 24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3976525" y="5187962"/>
              <a:ext cx="2192670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完成时间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2835073" y="2762771"/>
            <a:ext cx="6573295" cy="1756867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&lt;p&gt;</a:t>
            </a:r>
            <a:endParaRPr lang="pt-BR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&lt;a href="#"&gt;F1&lt;/a&gt;</a:t>
            </a:r>
            <a:endParaRPr lang="pt-BR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&lt;!--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其余超链接省略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</a:t>
            </a:r>
            <a:r>
              <a:rPr lang="pt-BR" altLang="zh-CN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p&gt;</a:t>
            </a:r>
            <a:endParaRPr lang="pt-BR" altLang="zh-CN" b="1" dirty="0">
              <a:solidFill>
                <a:schemeClr val="accent5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常见问题及解决办法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代码规范问题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调试技巧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defRPr/>
            </a:pP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defRPr/>
            </a:pP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  <a:latin typeface="微软雅黑" panose="020B0503020204020204" charset="-122"/>
                <a:ea typeface="微软雅黑" panose="020B0503020204020204" charset="-122"/>
              </a:rPr>
              <a:t>共性问题集中讲解</a:t>
            </a:r>
            <a:endParaRPr smtClean="0">
              <a:solidFill>
                <a:srgbClr val="121F5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  <a:solidFill>
            <a:schemeClr val="tx1"/>
          </a:solidFill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grp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  <a:grpFill/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  <a:grpFill/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grp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  <a:grpFill/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grpFill/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共性问题集中讲解   </a:t>
                    </a:r>
                    <a:endParaRPr lang="zh-CN" altLang="en-US" sz="3200" b="1" kern="0" spc="300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  <a:grpFill/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本课目标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3" name="内容占位符 2"/>
          <p:cNvSpPr>
            <a:spLocks noGrp="1"/>
          </p:cNvSpPr>
          <p:nvPr>
            <p:ph idx="4294967295"/>
          </p:nvPr>
        </p:nvSpPr>
        <p:spPr>
          <a:xfrm>
            <a:off x="838200" y="1793240"/>
            <a:ext cx="10515600" cy="4351655"/>
          </a:xfrm>
        </p:spPr>
        <p:txBody>
          <a:bodyPr/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学完本门课程后，你能够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381356" y="2746366"/>
            <a:ext cx="4786346" cy="9286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742950" lvl="1" indent="-285750" algn="ctr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4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b="1" kern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b="1" kern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进行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网页布局</a:t>
            </a:r>
            <a:endParaRPr lang="zh-CN" altLang="en-US" sz="24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381356" y="3924291"/>
            <a:ext cx="4786346" cy="9286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742950" lvl="1" indent="-285750" algn="ctr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CSS3</a:t>
            </a:r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美化网页</a:t>
            </a:r>
            <a:endParaRPr lang="zh-CN" altLang="en-US" sz="24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81356" y="5061271"/>
            <a:ext cx="4786346" cy="9286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742950" lvl="1" indent="-285750" algn="ctr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制作精美的商业网站</a:t>
            </a:r>
            <a:endParaRPr lang="zh-CN" altLang="en-US" sz="2400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smtClean="0">
              <a:solidFill>
                <a:srgbClr val="121F5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3673475" y="1503363"/>
            <a:ext cx="6598989" cy="470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HTML5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文件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的基本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结构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编写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HTML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文档时遵守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W3C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标准，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W3C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是制定和维护统一的国际化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Web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开发标准的组织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网页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基本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标签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插入图像时使用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标签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img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/&gt;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，要求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src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alt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属性必选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超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链接标签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行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内元素和块元素的特性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660" name="AutoShape 3"/>
          <p:cNvSpPr/>
          <p:nvPr/>
        </p:nvSpPr>
        <p:spPr bwMode="auto">
          <a:xfrm>
            <a:off x="6972969" y="5156909"/>
            <a:ext cx="301300" cy="862524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661" name="TextBox 11"/>
          <p:cNvSpPr txBox="1">
            <a:spLocks noChangeArrowheads="1"/>
          </p:cNvSpPr>
          <p:nvPr/>
        </p:nvSpPr>
        <p:spPr bwMode="auto">
          <a:xfrm>
            <a:off x="5271899" y="4924719"/>
            <a:ext cx="2088142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超链接的基本用法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超链接的应用场合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662" name="TextBox 12"/>
          <p:cNvSpPr txBox="1">
            <a:spLocks noChangeArrowheads="1"/>
          </p:cNvSpPr>
          <p:nvPr/>
        </p:nvSpPr>
        <p:spPr bwMode="auto">
          <a:xfrm>
            <a:off x="5447928" y="2825641"/>
            <a:ext cx="2027237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标题标签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段落标签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换行标签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水平线标签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注释和特殊符号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663" name="AutoShape 3"/>
          <p:cNvSpPr/>
          <p:nvPr/>
        </p:nvSpPr>
        <p:spPr bwMode="auto">
          <a:xfrm>
            <a:off x="5032840" y="4908069"/>
            <a:ext cx="214313" cy="847647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1541463" y="3657828"/>
            <a:ext cx="18192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HTML5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基础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665" name="AutoShape 3"/>
          <p:cNvSpPr/>
          <p:nvPr/>
        </p:nvSpPr>
        <p:spPr bwMode="auto">
          <a:xfrm>
            <a:off x="3360738" y="1620837"/>
            <a:ext cx="312737" cy="4398595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216727" y="5205323"/>
            <a:ext cx="202723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页面间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链接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锚链接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功能性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链接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3" name="AutoShape 3"/>
          <p:cNvSpPr/>
          <p:nvPr/>
        </p:nvSpPr>
        <p:spPr bwMode="auto">
          <a:xfrm>
            <a:off x="5351271" y="2978591"/>
            <a:ext cx="107157" cy="1026473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作业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课后作业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教员备课时根据班级情况在此添加内容，应区分必做、选做内容，以满足不同层次学员的需求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预习作业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预习下一章学生用书，完成预习测试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HTML5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中支持哪几种列表，如何表示？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如果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希望实现表格的跨行和跨列设置，需要设置表格的哪些属性？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如何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在页面中使用音频元素和视频元素？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为什么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要使用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HTML5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结构标签来布局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网页？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就坐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-1"/>
            <a:ext cx="12213219" cy="6858001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7005235" y="1841998"/>
            <a:ext cx="4491440" cy="115800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000" b="1" kern="0" spc="3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Thanks</a:t>
            </a:r>
            <a:r>
              <a:rPr lang="zh-CN" altLang="en-US" sz="6000" b="1" kern="0" spc="3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！</a:t>
            </a:r>
            <a:endParaRPr lang="zh-CN" altLang="en-US" sz="6000" b="1" kern="0" spc="3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" name="直线连接符 2"/>
          <p:cNvCxnSpPr/>
          <p:nvPr>
            <p:custDataLst>
              <p:tags r:id="rId4"/>
            </p:custDataLst>
          </p:nvPr>
        </p:nvCxnSpPr>
        <p:spPr>
          <a:xfrm>
            <a:off x="7108878" y="1658521"/>
            <a:ext cx="4275402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cxnSp>
        <p:nvCxnSpPr>
          <p:cNvPr id="8" name="直线连接符 7"/>
          <p:cNvCxnSpPr/>
          <p:nvPr>
            <p:custDataLst>
              <p:tags r:id="rId5"/>
            </p:custDataLst>
          </p:nvPr>
        </p:nvCxnSpPr>
        <p:spPr>
          <a:xfrm>
            <a:off x="7108878" y="3144089"/>
            <a:ext cx="4275402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sp>
        <p:nvSpPr>
          <p:cNvPr id="9" name="Freeform 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7108878" y="1365094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rgbClr val="2196F3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Freeform 5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rot="10800000">
            <a:off x="10926166" y="2997181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rgbClr val="2196F3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24380" y="1690688"/>
            <a:ext cx="8143875" cy="4786312"/>
            <a:chOff x="3300" y="1688"/>
            <a:chExt cx="12825" cy="7537"/>
          </a:xfrm>
        </p:grpSpPr>
        <p:grpSp>
          <p:nvGrpSpPr>
            <p:cNvPr id="21506" name="组合 9"/>
            <p:cNvGrpSpPr/>
            <p:nvPr/>
          </p:nvGrpSpPr>
          <p:grpSpPr bwMode="auto">
            <a:xfrm>
              <a:off x="3300" y="1688"/>
              <a:ext cx="12825" cy="2137"/>
              <a:chOff x="571472" y="1285860"/>
              <a:chExt cx="8143932" cy="1357322"/>
            </a:xfrm>
          </p:grpSpPr>
          <p:sp>
            <p:nvSpPr>
              <p:cNvPr id="11" name="圆角矩形 10"/>
              <p:cNvSpPr/>
              <p:nvPr/>
            </p:nvSpPr>
            <p:spPr bwMode="auto">
              <a:xfrm>
                <a:off x="571472" y="1285860"/>
                <a:ext cx="8143932" cy="1357322"/>
              </a:xfrm>
              <a:prstGeom prst="roundRect">
                <a:avLst/>
              </a:prstGeom>
              <a:solidFill>
                <a:srgbClr val="0070C0"/>
              </a:solidFill>
              <a:ln cmpd="sng">
                <a:noFill/>
                <a:headEnd type="none"/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flood" dir="t">
                  <a:rot lat="0" lon="0" rev="5400000"/>
                </a:lightRig>
              </a:scene3d>
              <a:sp3d prstMaterial="dkEdge">
                <a:bevelT w="0" h="0"/>
                <a:contourClr>
                  <a:schemeClr val="accent1">
                    <a:satMod val="110000"/>
                  </a:schemeClr>
                </a:contourClr>
              </a:sp3d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1785919" y="1285860"/>
                <a:ext cx="6715172" cy="1357322"/>
              </a:xfrm>
              <a:prstGeom prst="rect">
                <a:avLst/>
              </a:prstGeom>
              <a:solidFill>
                <a:schemeClr val="bg1"/>
              </a:solidFill>
              <a:ln>
                <a:headEnd type="none"/>
                <a:tailEnd type="triangle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3425" y="2250"/>
              <a:ext cx="1730" cy="1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课前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508" name="矩形 13"/>
            <p:cNvSpPr>
              <a:spLocks noChangeArrowheads="1"/>
            </p:cNvSpPr>
            <p:nvPr/>
          </p:nvSpPr>
          <p:spPr bwMode="auto">
            <a:xfrm>
              <a:off x="5550" y="2296"/>
              <a:ext cx="10013" cy="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latin typeface="微软雅黑" panose="020B0503020204020204" charset="-122"/>
                  <a:ea typeface="微软雅黑" panose="020B0503020204020204" charset="-122"/>
                </a:rPr>
                <a:t>选取网上与本章讲解案例相似的页面内容，模仿制作</a:t>
              </a:r>
              <a:endParaRPr lang="zh-CN" altLang="en-US" dirty="0" smtClean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509" name="组合 14"/>
            <p:cNvGrpSpPr/>
            <p:nvPr/>
          </p:nvGrpSpPr>
          <p:grpSpPr bwMode="auto">
            <a:xfrm>
              <a:off x="3300" y="4388"/>
              <a:ext cx="12825" cy="2137"/>
              <a:chOff x="571472" y="1285860"/>
              <a:chExt cx="8143932" cy="1357322"/>
            </a:xfrm>
          </p:grpSpPr>
          <p:sp>
            <p:nvSpPr>
              <p:cNvPr id="16" name="圆角矩形 15"/>
              <p:cNvSpPr/>
              <p:nvPr/>
            </p:nvSpPr>
            <p:spPr bwMode="auto">
              <a:xfrm>
                <a:off x="571472" y="1285860"/>
                <a:ext cx="8143932" cy="1357322"/>
              </a:xfrm>
              <a:prstGeom prst="roundRect">
                <a:avLst/>
              </a:prstGeom>
              <a:solidFill>
                <a:srgbClr val="0070C0"/>
              </a:solidFill>
              <a:ln cmpd="sng">
                <a:noFill/>
                <a:headEnd type="none"/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flood" dir="t">
                  <a:rot lat="0" lon="0" rev="5400000"/>
                </a:lightRig>
              </a:scene3d>
              <a:sp3d prstMaterial="dkEdge">
                <a:bevelT w="0" h="0"/>
                <a:contourClr>
                  <a:schemeClr val="accent1">
                    <a:satMod val="110000"/>
                  </a:schemeClr>
                </a:contourClr>
              </a:sp3d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 bwMode="auto">
              <a:xfrm>
                <a:off x="1785919" y="1285860"/>
                <a:ext cx="6715172" cy="1357322"/>
              </a:xfrm>
              <a:prstGeom prst="rect">
                <a:avLst/>
              </a:prstGeom>
              <a:solidFill>
                <a:schemeClr val="bg1"/>
              </a:solidFill>
              <a:ln>
                <a:headEnd type="none"/>
                <a:tailEnd type="triangle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3425" y="4950"/>
              <a:ext cx="1730" cy="1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课上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511" name="矩形 18"/>
            <p:cNvSpPr>
              <a:spLocks noChangeArrowheads="1"/>
            </p:cNvSpPr>
            <p:nvPr/>
          </p:nvSpPr>
          <p:spPr bwMode="auto">
            <a:xfrm>
              <a:off x="5550" y="4606"/>
              <a:ext cx="10013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latin typeface="微软雅黑" panose="020B0503020204020204" charset="-122"/>
                  <a:ea typeface="微软雅黑" panose="020B0503020204020204" charset="-122"/>
                </a:rPr>
                <a:t>完成上机练习，刻意手写代码，训练网页制作速度</a:t>
              </a:r>
              <a:endParaRPr lang="zh-CN" altLang="en-US" dirty="0" smtClean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latin typeface="微软雅黑" panose="020B0503020204020204" charset="-122"/>
                  <a:ea typeface="微软雅黑" panose="020B0503020204020204" charset="-122"/>
                </a:rPr>
                <a:t>制作网页时，要保证代码的规范度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512" name="组合 19"/>
            <p:cNvGrpSpPr/>
            <p:nvPr/>
          </p:nvGrpSpPr>
          <p:grpSpPr bwMode="auto">
            <a:xfrm>
              <a:off x="3300" y="7088"/>
              <a:ext cx="12825" cy="2137"/>
              <a:chOff x="571472" y="1285860"/>
              <a:chExt cx="8143932" cy="1357322"/>
            </a:xfrm>
          </p:grpSpPr>
          <p:sp>
            <p:nvSpPr>
              <p:cNvPr id="21" name="圆角矩形 20"/>
              <p:cNvSpPr/>
              <p:nvPr/>
            </p:nvSpPr>
            <p:spPr bwMode="auto">
              <a:xfrm>
                <a:off x="571472" y="1285860"/>
                <a:ext cx="8143932" cy="1357322"/>
              </a:xfrm>
              <a:prstGeom prst="roundRect">
                <a:avLst/>
              </a:prstGeom>
              <a:solidFill>
                <a:srgbClr val="0070C0"/>
              </a:solidFill>
              <a:ln cmpd="sng">
                <a:noFill/>
                <a:headEnd type="none"/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flood" dir="t">
                  <a:rot lat="0" lon="0" rev="5400000"/>
                </a:lightRig>
              </a:scene3d>
              <a:sp3d prstMaterial="dkEdge">
                <a:bevelT w="0" h="0"/>
                <a:contourClr>
                  <a:schemeClr val="accent1">
                    <a:satMod val="110000"/>
                  </a:schemeClr>
                </a:contourClr>
              </a:sp3d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1785919" y="1285860"/>
                <a:ext cx="6715172" cy="1357322"/>
              </a:xfrm>
              <a:prstGeom prst="rect">
                <a:avLst/>
              </a:prstGeom>
              <a:solidFill>
                <a:schemeClr val="bg1"/>
              </a:solidFill>
              <a:ln>
                <a:headEnd type="none"/>
                <a:tailEnd type="triangle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3425" y="7650"/>
              <a:ext cx="1730" cy="1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课后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514" name="矩形 23"/>
            <p:cNvSpPr>
              <a:spLocks noChangeArrowheads="1"/>
            </p:cNvSpPr>
            <p:nvPr/>
          </p:nvSpPr>
          <p:spPr bwMode="auto">
            <a:xfrm>
              <a:off x="5550" y="7101"/>
              <a:ext cx="10013" cy="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latin typeface="微软雅黑" panose="020B0503020204020204" charset="-122"/>
                  <a:ea typeface="微软雅黑" panose="020B0503020204020204" charset="-122"/>
                </a:rPr>
                <a:t>查阅课堂上讲解的不常用的网页知识点，选取相关页面进行制作，增加自己的网页知识面</a:t>
              </a:r>
              <a:endParaRPr lang="zh-CN" altLang="en-US" dirty="0" smtClean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latin typeface="微软雅黑" panose="020B0503020204020204" charset="-122"/>
                  <a:ea typeface="微软雅黑" panose="020B0503020204020204" charset="-122"/>
                </a:rPr>
                <a:t>多模仿、多练习，选择感兴趣的页面进行制作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515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  <a:latin typeface="微软雅黑" panose="020B0503020204020204" charset="-122"/>
                <a:ea typeface="微软雅黑" panose="020B0503020204020204" charset="-122"/>
              </a:rPr>
              <a:t>学习方法</a:t>
            </a:r>
            <a:endParaRPr smtClean="0">
              <a:solidFill>
                <a:srgbClr val="121F5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项目展示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676400" y="1825625"/>
            <a:ext cx="10515600" cy="4351655"/>
          </a:xfrm>
        </p:spPr>
        <p:txBody>
          <a:bodyPr>
            <a:normAutofit/>
          </a:bodyPr>
          <a:lstStyle/>
          <a:p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"/>
          <p:cNvGrpSpPr/>
          <p:nvPr/>
        </p:nvGrpSpPr>
        <p:grpSpPr bwMode="auto">
          <a:xfrm>
            <a:off x="8707120" y="659765"/>
            <a:ext cx="1607185" cy="736600"/>
            <a:chOff x="0" y="600123"/>
            <a:chExt cx="1607604" cy="736273"/>
          </a:xfrm>
        </p:grpSpPr>
        <p:sp>
          <p:nvSpPr>
            <p:cNvPr id="19" name="TextBox 18"/>
            <p:cNvSpPr txBox="1"/>
            <p:nvPr/>
          </p:nvSpPr>
          <p:spPr>
            <a:xfrm>
              <a:off x="403330" y="620752"/>
              <a:ext cx="1204274" cy="398603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</a:rPr>
                <a:t>集中测试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0" name="Picture 16" descr="C:\Users\meng.zhang\Desktop\ACCP7.0模版图标规范\s副本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0123"/>
              <a:ext cx="500066" cy="51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C:\Users\meng.zhang\Desktop\ACCP7.0模版图标规范\user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55" y="833775"/>
              <a:ext cx="502621" cy="5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tux\捕获2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305675" y="2790585"/>
            <a:ext cx="4886325" cy="2943225"/>
          </a:xfrm>
          <a:prstGeom prst="rect">
            <a:avLst/>
          </a:prstGeom>
          <a:noFill/>
        </p:spPr>
      </p:pic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本章任务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辛弃疾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词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《清平乐》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辛弃疾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制作京东读书新闻资讯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页面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制作京东快速购物导航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8" name="Picture 4" descr="C:\Users\yaling.he\Desktop\Chapter01截图\Chapter01截图\图1.30  京东读书新闻资讯页面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864" y="3782001"/>
            <a:ext cx="4151160" cy="307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aling.he\Desktop\Chapter01截图\Chapter01截图\图1.31 京东快速购物导航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34" y="4131014"/>
            <a:ext cx="4273551" cy="26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 descr="C:\Users\Administrator\Desktop\tux\完成效果图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87727" y="344727"/>
            <a:ext cx="3829050" cy="276225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本章目标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会使用HTML5的基本结构创建网页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会使用文本相关标签排版文本信息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会使用图像相关标签实现图文并茂的页面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会使用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&lt;a&gt;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标签创建超链接、锚链接及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功能性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链接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什么是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H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yper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ext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arkup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anguage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（超文本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标记语言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190846" y="1391697"/>
            <a:ext cx="2448272" cy="1021760"/>
          </a:xfrm>
          <a:prstGeom prst="wedgeRoundRectCallout">
            <a:avLst>
              <a:gd name="adj1" fmla="val -43608"/>
              <a:gd name="adj2" fmla="val -96545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超文本包括：文字、图片、音频、视频、动画等</a:t>
            </a:r>
            <a:endParaRPr lang="zh-CN" altLang="en-US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Freeform 12"/>
          <p:cNvGrpSpPr/>
          <p:nvPr/>
        </p:nvGrpSpPr>
        <p:grpSpPr bwMode="auto">
          <a:xfrm>
            <a:off x="6132513" y="2944813"/>
            <a:ext cx="1670050" cy="700087"/>
            <a:chOff x="0" y="0"/>
            <a:chExt cx="1052" cy="441"/>
          </a:xfrm>
        </p:grpSpPr>
        <p:pic>
          <p:nvPicPr>
            <p:cNvPr id="16" name="Freeform 12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2" cy="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 rot="3787361">
              <a:off x="264" y="-131"/>
              <a:ext cx="513" cy="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-25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71875"/>
            <a:ext cx="14478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Freeform 12"/>
          <p:cNvGrpSpPr/>
          <p:nvPr/>
        </p:nvGrpSpPr>
        <p:grpSpPr bwMode="auto">
          <a:xfrm>
            <a:off x="3859213" y="2657475"/>
            <a:ext cx="1584325" cy="609600"/>
            <a:chOff x="0" y="0"/>
            <a:chExt cx="998" cy="384"/>
          </a:xfrm>
        </p:grpSpPr>
        <p:pic>
          <p:nvPicPr>
            <p:cNvPr id="21" name="Freeform 1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 rot="3787361">
              <a:off x="250" y="-106"/>
              <a:ext cx="513" cy="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-25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3071813"/>
            <a:ext cx="2714625" cy="3465512"/>
          </a:xfrm>
          <a:prstGeom prst="rect">
            <a:avLst/>
          </a:prstGeom>
          <a:noFill/>
          <a:ln w="9525" cmpd="sng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aling.he\Desktop\2016-11-23_16550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62" y="3737776"/>
            <a:ext cx="4062734" cy="177945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/42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 autoUpdateAnimBg="0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164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75"/>
  <p:tag name="KSO_WM_SLIDE_ID" val="diagram20201475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0*0"/>
  <p:tag name="KSO_WM_TAG_VERSION" val="1.0"/>
  <p:tag name="KSO_WM_SLIDE_LAYOUT" val="a_d"/>
  <p:tag name="KSO_WM_SLIDE_LAYOUT_CNT" val="1_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164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31_1"/>
  <p:tag name="KSO_WM_TEMPLATE_CATEGORY" val="custom"/>
  <p:tag name="KSO_WM_TEMPLATE_INDEX" val="20181648"/>
  <p:tag name="KSO_WM_TEMPLATE_SUBCATEGORY" val="combine"/>
  <p:tag name="KSO_WM_TEMPLATE_THUMBS_INDEX" val="1、2、3、4、9、10、13、15"/>
</p:tagLst>
</file>

<file path=ppt/tags/tag4.xml><?xml version="1.0" encoding="utf-8"?>
<p:tagLst xmlns:p="http://schemas.openxmlformats.org/presentationml/2006/main">
  <p:tag name="KSO_WM_TEMPLATE_CATEGORY" val="custom"/>
  <p:tag name="KSO_WM_TEMPLATE_INDEX" val="20181648"/>
  <p:tag name="KSO_WM_SLIDE_MODEL_TYPE" val="cover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1648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1648"/>
</p:tagLst>
</file>

<file path=ppt/tags/tag7.xml><?xml version="1.0" encoding="utf-8"?>
<p:tagLst xmlns:p="http://schemas.openxmlformats.org/presentationml/2006/main">
  <p:tag name="KSO_WM_UNIT_VALUE" val="1904*339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1475_1*d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ISCONTENTSTITLE" val="0"/>
  <p:tag name="KSO_WM_UNIT_PRESET_TEXT" val="微不足道的积累会产生庞大的效应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475_1*a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475_1*i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自定义 4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FFC000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6747</Words>
  <Application>WPS 演示</Application>
  <PresentationFormat>自定义</PresentationFormat>
  <Paragraphs>670</Paragraphs>
  <Slides>42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Calibri</vt:lpstr>
      <vt:lpstr>Times New Roman</vt:lpstr>
      <vt:lpstr>Arial Unicode MS</vt:lpstr>
      <vt:lpstr>黑体</vt:lpstr>
      <vt:lpstr>楷体_GB2312</vt:lpstr>
      <vt:lpstr>楷体_GB2312</vt:lpstr>
      <vt:lpstr>新宋体</vt:lpstr>
      <vt:lpstr>自定义设计方案</vt:lpstr>
      <vt:lpstr>初始HTML5及开发工具介绍</vt:lpstr>
      <vt:lpstr>PowerPoint 演示文稿</vt:lpstr>
      <vt:lpstr>PowerPoint 演示文稿</vt:lpstr>
      <vt:lpstr>本课目标</vt:lpstr>
      <vt:lpstr>学习方法</vt:lpstr>
      <vt:lpstr>项目展示</vt:lpstr>
      <vt:lpstr>本章任务</vt:lpstr>
      <vt:lpstr>本章目标</vt:lpstr>
      <vt:lpstr>什么是HTML</vt:lpstr>
      <vt:lpstr>HTML的发展史</vt:lpstr>
      <vt:lpstr> HTML5的优势</vt:lpstr>
      <vt:lpstr>W3C标准</vt:lpstr>
      <vt:lpstr>网页编辑工具</vt:lpstr>
      <vt:lpstr>HTML基本结构</vt:lpstr>
      <vt:lpstr>网页基本信息3-1</vt:lpstr>
      <vt:lpstr>网页基本信息3-2</vt:lpstr>
      <vt:lpstr>网页基本信息3-3</vt:lpstr>
      <vt:lpstr>网页的基本标签6-1</vt:lpstr>
      <vt:lpstr>网页的基本标签6-2</vt:lpstr>
      <vt:lpstr>网页的基本标签6-3</vt:lpstr>
      <vt:lpstr>网页的基本标签6-4</vt:lpstr>
      <vt:lpstr>网页的基本标签6-5</vt:lpstr>
      <vt:lpstr>网页的基本标签6-6</vt:lpstr>
      <vt:lpstr>学员操作—制作《清平乐》</vt:lpstr>
      <vt:lpstr>学员操作—制作李清照简介</vt:lpstr>
      <vt:lpstr>共性问题集中讲解</vt:lpstr>
      <vt:lpstr>图像标签</vt:lpstr>
      <vt:lpstr>图像标签</vt:lpstr>
      <vt:lpstr>链接标签</vt:lpstr>
      <vt:lpstr>常用的超链接3-1</vt:lpstr>
      <vt:lpstr>常用的超链接3-2</vt:lpstr>
      <vt:lpstr>常用的超链接3-3</vt:lpstr>
      <vt:lpstr>行内元素和块元素</vt:lpstr>
      <vt:lpstr>在H5中嵌入视频（新的H5元素）</vt:lpstr>
      <vt:lpstr>在H5中嵌入音频（新的H5元素）</vt:lpstr>
      <vt:lpstr>学员操作—制作京东新闻页面</vt:lpstr>
      <vt:lpstr>学员操作—制作快速导航仿京东2-1</vt:lpstr>
      <vt:lpstr>学员操作—制作快速导航仿京东2-2</vt:lpstr>
      <vt:lpstr>共性问题集中讲解</vt:lpstr>
      <vt:lpstr>总结</vt:lpstr>
      <vt:lpstr>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初始HTML5及开发工具介绍</dc:title>
  <dc:creator>wengg</dc:creator>
  <cp:lastModifiedBy>故里♛</cp:lastModifiedBy>
  <cp:revision>86</cp:revision>
  <dcterms:created xsi:type="dcterms:W3CDTF">2019-06-17T03:55:00Z</dcterms:created>
  <dcterms:modified xsi:type="dcterms:W3CDTF">2019-08-29T02:22:30Z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2052-11.1.0.8986</vt:lpwstr>
  </property>
</Properties>
</file>